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9"/>
  </p:notesMasterIdLst>
  <p:sldIdLst>
    <p:sldId id="2147481304" r:id="rId2"/>
    <p:sldId id="2147481386" r:id="rId3"/>
    <p:sldId id="2147481332" r:id="rId4"/>
    <p:sldId id="2147481322" r:id="rId5"/>
    <p:sldId id="2147481333" r:id="rId6"/>
    <p:sldId id="2147481200" r:id="rId7"/>
    <p:sldId id="2147481335" r:id="rId8"/>
    <p:sldId id="2147481336" r:id="rId9"/>
    <p:sldId id="2147481337" r:id="rId10"/>
    <p:sldId id="2147481375" r:id="rId11"/>
    <p:sldId id="2147481373" r:id="rId12"/>
    <p:sldId id="2147481374" r:id="rId13"/>
    <p:sldId id="2147481345" r:id="rId14"/>
    <p:sldId id="2147481357" r:id="rId15"/>
    <p:sldId id="2147481379" r:id="rId16"/>
    <p:sldId id="2147470923" r:id="rId17"/>
    <p:sldId id="2147481355" r:id="rId18"/>
    <p:sldId id="2147481366" r:id="rId19"/>
    <p:sldId id="2147481367" r:id="rId20"/>
    <p:sldId id="2147481364" r:id="rId21"/>
    <p:sldId id="2147481365" r:id="rId22"/>
    <p:sldId id="2147481356" r:id="rId23"/>
    <p:sldId id="2147481381" r:id="rId24"/>
    <p:sldId id="2147481358" r:id="rId25"/>
    <p:sldId id="2147470913" r:id="rId26"/>
    <p:sldId id="2147481376" r:id="rId27"/>
    <p:sldId id="2147481360" r:id="rId28"/>
    <p:sldId id="2147481346" r:id="rId29"/>
    <p:sldId id="2147470918" r:id="rId30"/>
    <p:sldId id="2147481363" r:id="rId31"/>
    <p:sldId id="2147481351" r:id="rId32"/>
    <p:sldId id="2147481382" r:id="rId33"/>
    <p:sldId id="2147481378" r:id="rId34"/>
    <p:sldId id="2147481359" r:id="rId35"/>
    <p:sldId id="2147481368" r:id="rId36"/>
    <p:sldId id="2147470897" r:id="rId37"/>
    <p:sldId id="2147481369" r:id="rId38"/>
    <p:sldId id="2147481353" r:id="rId39"/>
    <p:sldId id="2147481383" r:id="rId40"/>
    <p:sldId id="2147481361" r:id="rId41"/>
    <p:sldId id="2147470917" r:id="rId42"/>
    <p:sldId id="2147470922" r:id="rId43"/>
    <p:sldId id="2147481343" r:id="rId44"/>
    <p:sldId id="2147481352" r:id="rId45"/>
    <p:sldId id="2147481384" r:id="rId46"/>
    <p:sldId id="2147481362" r:id="rId47"/>
    <p:sldId id="2147481370" r:id="rId48"/>
    <p:sldId id="2147470909" r:id="rId49"/>
    <p:sldId id="2147481371" r:id="rId50"/>
    <p:sldId id="475" r:id="rId51"/>
    <p:sldId id="2147481377" r:id="rId52"/>
    <p:sldId id="2147481385" r:id="rId53"/>
    <p:sldId id="2147481320" r:id="rId54"/>
    <p:sldId id="2147481321" r:id="rId55"/>
    <p:sldId id="2147481380" r:id="rId56"/>
    <p:sldId id="2147481387" r:id="rId57"/>
    <p:sldId id="214748125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42C9E8-5B19-4CDA-BC18-B91D11AB05D0}">
          <p14:sldIdLst>
            <p14:sldId id="2147481304"/>
            <p14:sldId id="2147481386"/>
            <p14:sldId id="2147481332"/>
            <p14:sldId id="2147481322"/>
            <p14:sldId id="2147481333"/>
            <p14:sldId id="2147481200"/>
            <p14:sldId id="2147481335"/>
            <p14:sldId id="2147481336"/>
            <p14:sldId id="2147481337"/>
            <p14:sldId id="2147481375"/>
            <p14:sldId id="2147481373"/>
            <p14:sldId id="2147481374"/>
            <p14:sldId id="2147481345"/>
            <p14:sldId id="2147481357"/>
            <p14:sldId id="2147481379"/>
            <p14:sldId id="2147470923"/>
            <p14:sldId id="2147481355"/>
            <p14:sldId id="2147481366"/>
            <p14:sldId id="2147481367"/>
            <p14:sldId id="2147481364"/>
            <p14:sldId id="2147481365"/>
            <p14:sldId id="2147481356"/>
            <p14:sldId id="2147481381"/>
            <p14:sldId id="2147481358"/>
            <p14:sldId id="2147470913"/>
            <p14:sldId id="2147481376"/>
            <p14:sldId id="2147481360"/>
            <p14:sldId id="2147481346"/>
            <p14:sldId id="2147470918"/>
            <p14:sldId id="2147481363"/>
            <p14:sldId id="2147481351"/>
            <p14:sldId id="2147481382"/>
            <p14:sldId id="2147481378"/>
            <p14:sldId id="2147481359"/>
            <p14:sldId id="2147481368"/>
            <p14:sldId id="2147470897"/>
            <p14:sldId id="2147481369"/>
            <p14:sldId id="2147481353"/>
            <p14:sldId id="2147481383"/>
            <p14:sldId id="2147481361"/>
            <p14:sldId id="2147470917"/>
            <p14:sldId id="2147470922"/>
            <p14:sldId id="2147481343"/>
            <p14:sldId id="2147481352"/>
            <p14:sldId id="2147481384"/>
            <p14:sldId id="2147481362"/>
            <p14:sldId id="2147481370"/>
            <p14:sldId id="2147470909"/>
            <p14:sldId id="2147481371"/>
            <p14:sldId id="475"/>
            <p14:sldId id="2147481377"/>
            <p14:sldId id="2147481385"/>
            <p14:sldId id="2147481320"/>
            <p14:sldId id="2147481321"/>
            <p14:sldId id="2147481380"/>
            <p14:sldId id="2147481387"/>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44" autoAdjust="0"/>
  </p:normalViewPr>
  <p:slideViewPr>
    <p:cSldViewPr snapToGrid="0">
      <p:cViewPr>
        <p:scale>
          <a:sx n="75" d="100"/>
          <a:sy n="75" d="100"/>
        </p:scale>
        <p:origin x="1354" y="5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6/28/2024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6/28/2024 6:28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Comencemos con el principiante de cómo crearía esta aplicación. Pondría en marcha una aplicación web de </a:t>
            </a:r>
            <a:r>
              <a:rPr lang="es-ES" dirty="0" err="1"/>
              <a:t>Blazor</a:t>
            </a:r>
            <a:r>
              <a:rPr lang="es-ES" dirty="0"/>
              <a:t> con algunos datos. Tal vez esté codificado o en un archivo </a:t>
            </a:r>
            <a:r>
              <a:rPr lang="es-ES" dirty="0" err="1"/>
              <a:t>json</a:t>
            </a:r>
            <a:r>
              <a:rPr lang="es-ES" dirty="0"/>
              <a:t>, o incluso tal vez en una pequeña base de datos SQLite. Con una sola aplicación web, hay muchas cosas en las que .NET Aspire puede ayudarme.</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3260548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.NET Aspire comienza a brillar a medida que crece la aplicación. Un escenario común para los desarrolladores es la creación de un </a:t>
            </a:r>
            <a:r>
              <a:rPr lang="es-ES" dirty="0" err="1"/>
              <a:t>backend</a:t>
            </a:r>
            <a:r>
              <a:rPr lang="es-ES" dirty="0"/>
              <a:t> para su </a:t>
            </a:r>
            <a:r>
              <a:rPr lang="es-ES" dirty="0" err="1"/>
              <a:t>frontend</a:t>
            </a:r>
            <a:r>
              <a:rPr lang="es-ES" dirty="0"/>
              <a:t> en paralelo. Por lo general, el back-</a:t>
            </a:r>
            <a:r>
              <a:rPr lang="es-ES" dirty="0" err="1"/>
              <a:t>end</a:t>
            </a:r>
            <a:r>
              <a:rPr lang="es-ES" dirty="0"/>
              <a:t> se comunica con una base de datos y tiene varias API con las que la aplicación web puede comunicarse. Hay varias características de .NET Aspire que este tipo de aplicación puede aprovechar.</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algún momento, es posible que empiece a crear un proyecto de arquitectura nativo de la nube totalmente distribuido con muchas dependencias diferentes. 
En cada uno de estos escenarios, ya sea que la aplicación sea pequeña como una sola API con el </a:t>
            </a:r>
            <a:r>
              <a:rPr lang="es-ES" dirty="0" err="1"/>
              <a:t>front-end</a:t>
            </a:r>
            <a:r>
              <a:rPr lang="es-ES" dirty="0"/>
              <a:t> y un back-</a:t>
            </a:r>
            <a:r>
              <a:rPr lang="es-ES" dirty="0" err="1"/>
              <a:t>end</a:t>
            </a:r>
            <a:r>
              <a:rPr lang="es-ES" dirty="0"/>
              <a:t> o una aplicación distribuida nativa de la nube completa, .NET Aspire es un gran caso de uso para usted.</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 que me gusta decir es que cada aplicación debe tener .NET Aspire agregado y voy a mostrarles y decirles por qué, y al final de esta presentación y esta demostración, a medida que sigamos, se sorprenderán de cómo se impulsa la productividad de los desarrolladores y puedo obtener información detallada sobre mi aplicación</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6/28/2024 6:28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s-ES" dirty="0"/>
              <a:t>Entonces, ¿qué hay en .NET Aspire? Hay una serie de características diferentes que ayudan a los desarrolladores a ser más productivos, a crear aplicaciones distribuidas listas para la producción mejor observables y a facilitar la implementación en muchos escenarios para nosotros. Vamos a echar un vistazo a cada una de estas características diferentes de principio a fin e integrarlas en nuestra aplicación. Ahora, mucha gente comienza con el panel de desarrolladores porque es la cosa elegante y brillante que se envía directamente con .NET Aspire, pero primero comenzaremos en un área diferente, que creo que es una de las áreas y características que cada aplicación debe integrar en nuestra aplicación hoy en día</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Echemos un vistazo al proyecto que seremos "</a:t>
            </a:r>
            <a:r>
              <a:rPr lang="es-ES" dirty="0" err="1"/>
              <a:t>Aspireify</a:t>
            </a:r>
            <a:r>
              <a:rPr lang="es-ES" dirty="0"/>
              <a:t>" hoy. Esta aplicación es un centro meteorológico que utiliza la API del servicio meteorológico nacional de los Estados Unidos con una agradable interfaz de usuario de </a:t>
            </a:r>
            <a:r>
              <a:rPr lang="es-ES" dirty="0" err="1"/>
              <a:t>Blazor</a:t>
            </a:r>
            <a:r>
              <a:rPr lang="es-ES" dirty="0"/>
              <a:t> que le permite seleccionar una estación meteorológica.
Primero, vamos a clonar el repositorio donde encontrará el código fuente de la aplicación, estas diapositivas y guías completas que puede seguir.
NOTA: Abra este repositorio de </a:t>
            </a:r>
            <a:r>
              <a:rPr lang="es-ES" dirty="0" err="1"/>
              <a:t>github</a:t>
            </a:r>
            <a:r>
              <a:rPr lang="es-ES" dirty="0"/>
              <a:t> y realice un tutorial de los pasos de configuración necesarios</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 exactly are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s-ES" dirty="0"/>
              <a:t>Bueno, hay varias cosas que necesita cada tipo de aplicación, y están integradas directamente en el SDK o los paquetes de .NET. Si desea seguir adelante y configurar todo esto usted mismo, puede hacerlo totalmente, y muchas aplicaciones hoy en día pueden agregar una o dos de estas áreas diferentes, pero con valores predeterminados inteligentes con un solo proyecto agregado a su solución, podrá integrar un conjunto de valores predeterminados recomendados por el equipo central de asp.NET en sus aplicaciones, veamos qué significa eso.</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s-ES" dirty="0"/>
              <a:t>La primera es la </a:t>
            </a:r>
            <a:r>
              <a:rPr lang="es-ES" dirty="0" err="1"/>
              <a:t>observabilidad</a:t>
            </a:r>
            <a:r>
              <a:rPr lang="es-ES" dirty="0"/>
              <a:t>, </a:t>
            </a:r>
            <a:r>
              <a:rPr lang="es-ES" dirty="0" err="1"/>
              <a:t>OpenTelemetry</a:t>
            </a:r>
            <a:r>
              <a:rPr lang="es-ES" dirty="0"/>
              <a:t> es un estándar de código abierto que se está convirtiendo en la forma de facto de obtener métricas profundas, seguimientos de pila e información sobre su aplicación. Con ASP.NET Core, </a:t>
            </a:r>
            <a:r>
              <a:rPr lang="es-ES" dirty="0" err="1"/>
              <a:t>OpenTelemetry</a:t>
            </a:r>
            <a:r>
              <a:rPr lang="es-ES" dirty="0"/>
              <a:t> está profundamente integrado en el servicio de registro integrado y en los servicios de métricas y rastreo que se proporcionan. Eran solo unas pocas líneas de código, y los valores predeterminados del servicio no solo configurarán automáticamente esto, sino que también le permitirán configurar exportadores para que pueda publicar esos datos en otros lugares.</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s-ES" dirty="0"/>
              <a:t>Estos exportadores le permiten exportarlos directamente a varios servicios diferentes listos para usar, configurarán el exportador </a:t>
            </a:r>
            <a:r>
              <a:rPr lang="es-ES" dirty="0" err="1"/>
              <a:t>gRPC</a:t>
            </a:r>
            <a:r>
              <a:rPr lang="es-ES" dirty="0"/>
              <a:t>, que es lo que el panel usará más adelante para visualizar, de lo que hablaremos y veremos en un momento. También puede configurarlo para que use la línea de comandos u otros servicios, como Azure Monitor, para ver los datos de telemetría en producción. Lo bueno de esto es que con solo unas pocas líneas de código de estos valores predeterminados, automáticamente estará listo para comenzar con algunas de las mejores métricas y telemetría en solo unos segundos aquí</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Hay una gran cantidad de excelentes recursos de aprendizaje de .NET Aspire disponibles y tenemos un único vínculo para guiarlo a través de nuestro viaje de aprendizaje, incluida una nueva ruta de aprendizaje en Microsoft </a:t>
            </a:r>
            <a:r>
              <a:rPr lang="es-ES" dirty="0" err="1"/>
              <a:t>Learn</a:t>
            </a:r>
            <a:r>
              <a:rPr lang="es-ES" dirty="0"/>
              <a:t>.
Hoy vamos a pasar por un taller de principio a fin disponible en GitHub para que puedas seguirlo en casa. Puedes ir directamente a este repositorio de </a:t>
            </a:r>
            <a:r>
              <a:rPr lang="es-ES" dirty="0" err="1"/>
              <a:t>github</a:t>
            </a:r>
            <a:r>
              <a:rPr lang="es-ES" dirty="0"/>
              <a:t> o hacer clic en él desde el enlace principal de recursos de aprendizaje, está en la parte superior.</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a:t>
            </a:fld>
            <a:endParaRPr lang="en-US"/>
          </a:p>
        </p:txBody>
      </p:sp>
    </p:spTree>
    <p:extLst>
      <p:ext uri="{BB962C8B-B14F-4D97-AF65-F5344CB8AC3E}">
        <p14:creationId xmlns:p14="http://schemas.microsoft.com/office/powerpoint/2010/main" val="40004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s-ES" dirty="0"/>
              <a:t>Cuando pensamos en nuestras aplicaciones y en tener conexiones a Internet irregulares, queremos que nuestras aplicaciones puedan volver a intentarlo automáticamente, por ejemplo, o que puedan recoger conexiones perdidas y, con la resistencia estándar de forma predeterminada, sus aplicaciones podrán hacer precisamente eso. Ahora, por supuesto, estos son los valores predeterminados recomendados, pero siempre puede ajustarlos a sus necesidades exactas.</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s-ES" dirty="0"/>
              <a:t>Y, por último, nuestros chequeos de salud. 
Con solo unas pocas líneas simples de código, los valores predeterminados del servicio configurarán automáticamente la aplicación con varias comprobaciones de estado que puede ampliar con sus propias comprobaciones de estado y, además, algunos puntos de conexión que puede configurar para la automatización para asegurarse de que las aplicaciones se ejecutan en producción. Ahora, estos valores predeterminados de servicio específicos se ampliarán en el futuro a medida que comencemos a integrar características adicionales en nuestra aplicación, por lo que este es nuestro conjunto de valores predeterminados para las aplicaciones base que permiten una mayor integración a medida que comenzamos a compilar e integrar .NET Aspire y los componentes en nuestra aplicación más adelante.</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Pero ahora tomemos primero una aplicación y agreguemos valores predeterminados de servicio y configurémosla en una aplicación que tenga un back-</a:t>
            </a:r>
            <a:r>
              <a:rPr lang="es-ES" dirty="0" err="1"/>
              <a:t>end</a:t>
            </a:r>
            <a:r>
              <a:rPr lang="es-ES" dirty="0"/>
              <a:t> y un </a:t>
            </a:r>
            <a:r>
              <a:rPr lang="es-ES" dirty="0" err="1"/>
              <a:t>front-end</a:t>
            </a:r>
            <a:r>
              <a:rPr lang="es-ES" dirty="0"/>
              <a:t> y veamos qué obtenemos.</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22</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Pero ahora tomemos primero una aplicación y agreguemos valores predeterminados de servicio y configurémosla en una aplicación que tenga un back-</a:t>
            </a:r>
            <a:r>
              <a:rPr lang="es-ES" dirty="0" err="1"/>
              <a:t>end</a:t>
            </a:r>
            <a:r>
              <a:rPr lang="es-ES" dirty="0"/>
              <a:t> y un </a:t>
            </a:r>
            <a:r>
              <a:rPr lang="es-ES" dirty="0" err="1"/>
              <a:t>front-end</a:t>
            </a:r>
            <a:r>
              <a:rPr lang="es-ES" dirty="0"/>
              <a:t> y veamos qué obtenemos.</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23</a:t>
            </a:fld>
            <a:endParaRPr lang="en-US"/>
          </a:p>
        </p:txBody>
      </p:sp>
    </p:spTree>
    <p:extLst>
      <p:ext uri="{BB962C8B-B14F-4D97-AF65-F5344CB8AC3E}">
        <p14:creationId xmlns:p14="http://schemas.microsoft.com/office/powerpoint/2010/main" val="58575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s-ES" dirty="0"/>
              <a:t>Ahora, con nuestra aplicación configurada con valores predeterminados inteligentes y comenzando a generar cosas como métricas, seguimientos y telemetría, lo siguiente que queremos hacer como desarrolladores es obtener información sobre nuestra aplicación a medida que se ejecuta y también una mejor capacidad de administración.</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ahí es donde entra en juego el panel de desarrollador: el panel de desarrollo de .NET Aspire le ofrece una ventanilla única para obtener una descripción general completa de la aplicación, incluida la visualización de todos los proyectos y dependencias en ejecución y la visualización profunda de todos los datos de </a:t>
            </a:r>
            <a:r>
              <a:rPr lang="es-ES" dirty="0" err="1"/>
              <a:t>OpenTelemetry</a:t>
            </a:r>
            <a:r>
              <a:rPr lang="es-ES" dirty="0"/>
              <a:t>, todos los que llegan a través del exportador de </a:t>
            </a:r>
            <a:r>
              <a:rPr lang="es-ES" dirty="0" err="1"/>
              <a:t>gRPC</a:t>
            </a:r>
            <a:r>
              <a:rPr lang="es-ES" dirty="0"/>
              <a:t>. El panel es increíble porque está construido 100% de código abierto con .NET, </a:t>
            </a:r>
            <a:r>
              <a:rPr lang="es-ES" dirty="0" err="1"/>
              <a:t>Blazor</a:t>
            </a:r>
            <a:r>
              <a:rPr lang="es-ES" dirty="0"/>
              <a:t> y </a:t>
            </a:r>
            <a:r>
              <a:rPr lang="es-ES" dirty="0" err="1"/>
              <a:t>FluentUI</a:t>
            </a:r>
            <a:r>
              <a:rPr lang="es-ES" dirty="0"/>
              <a:t>.</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6/28/2024 6:28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panel de .NET Aspire se puede ejecutar de varias maneras. Está disponible como un contenedor independiente que puede ejecutar localmente en su máquina. Esto significa que el panel se puede usar e implementar internamente, para implementaciones de desarrollo o incluso de producción. 
La mayoría de los desarrolladores obtendrán su primer vistazo mediante el proyecto de host de aplicaciones de .NET Aspire que organizará automáticamente los proyectos y las dependencias para que se inicien y abrirá el panel automáticamente. Hablemos de cómo se ve eso.</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s-ES" dirty="0"/>
              <a:t>Como mencioné, la orquestación es una de las características principales de .NET Aspire. Pero, ¿cómo se ve eso en la práctica?</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Por lo tanto, actualmente y como acaba de ver, si quisiéramos ejecutar varios servicios al mismo tiempo y depurarlos, tendríamos que ejecutar varios comandos o configurar VS </a:t>
            </a:r>
            <a:r>
              <a:rPr lang="es-ES" dirty="0" err="1"/>
              <a:t>Code</a:t>
            </a:r>
            <a:r>
              <a:rPr lang="es-ES" dirty="0"/>
              <a:t> o Visual Studio para configurar varios proyectos de inicio. Además, si tenemos otras dependencias, como en este caso, tal vez una base de datos u otro contenedor, también vamos a tener que ponerlas en marcha automáticamente.</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ea typeface="Calibri"/>
                <a:cs typeface="Calibri"/>
              </a:rPr>
              <a:t>Aquí es donde entran en juego el host de aplicaciones de .NET Aspire y la orquestación. Agregamos un nuevo proyecto a nuestra aplicación que se llama App Host y es una aplicación distribuida que nos permite agregar dependencias de proyectos y orquestar, por así decirlo, un solo archivo que le dice al host de aplicaciones .NET Aspire qué iniciar y qué dependencias se requieren. En este caso podemos ver que tengo una aplicación distribuida con dos proyectos diferentes y servicio API y un </a:t>
            </a:r>
            <a:r>
              <a:rPr lang="es-ES" dirty="0" err="1">
                <a:ea typeface="Calibri"/>
                <a:cs typeface="Calibri"/>
              </a:rPr>
              <a:t>front-end</a:t>
            </a:r>
            <a:r>
              <a:rPr lang="es-ES" dirty="0">
                <a:ea typeface="Calibri"/>
                <a:cs typeface="Calibri"/>
              </a:rPr>
              <a:t> web, en este caso no he orquestado ni hecho nada sobre dependencias ni nada, solo estoy diciendo, oye, por favor, inicia mi aplicación, que son estos dos servicios que viven de forma independiente.</a:t>
            </a:r>
            <a:endParaRPr lang="en-US" dirty="0">
              <a:ea typeface="Calibri"/>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6/28/2024 6:28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El objetivo de NET es ser una plataforma de desarrollo unificada que los desarrolladores adoren y en la que las empresas confíen. 
Permite a los desarrolladores crear cualquier tipo de aplicación con el mejor tiempo de ejecución, lenguajes de programación, herramientas de desarrollo y un vasto ecosistema impulsado por increíbles desarrolladores de todo el mundo".
Puede usar cualquier tipo de aplicación en la web, el móvil, el escritorio, la nube y más, al tiempo que las infunde con IA y las crea en cualquier sistema operativo y en una amplia gama de herramientas y una excelente línea de comandos.</a:t>
            </a:r>
            <a:endParaRPr lang="en-US" sz="1800"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lo que obtengo de eso es un nuevo proyecto dentro de Visual Studio o VS </a:t>
            </a:r>
            <a:r>
              <a:rPr lang="es-ES" dirty="0" err="1"/>
              <a:t>Code</a:t>
            </a:r>
            <a:r>
              <a:rPr lang="es-ES" dirty="0"/>
              <a:t> que me permite agregar esos proyectos y configurar ese archivo </a:t>
            </a:r>
            <a:r>
              <a:rPr lang="es-ES" dirty="0" err="1"/>
              <a:t>program.cs</a:t>
            </a:r>
            <a:r>
              <a:rPr lang="es-ES" dirty="0"/>
              <a:t> dentro del IDE, también puedo ver que tengo un nuevo proyecto de inicio de host de aplicaciones y cuando lo ejecute no solo buscará compilar y compilar y ejecutar cualquiera de los proyectos o dependencias en el </a:t>
            </a:r>
            <a:r>
              <a:rPr lang="es-ES" dirty="0" err="1"/>
              <a:t>program.cs</a:t>
            </a:r>
            <a:r>
              <a:rPr lang="es-ES" dirty="0"/>
              <a:t> sino que también inicie un panel de .NET Aspire que tenga una nueva pestaña denominada recursos. y estos recursos son los que se están definiendo específicamente dentro de esa aplicación distribuida y aquí podemos ver ese servicio de API y ese </a:t>
            </a:r>
            <a:r>
              <a:rPr lang="es-ES" dirty="0" err="1"/>
              <a:t>front-end</a:t>
            </a:r>
            <a:r>
              <a:rPr lang="es-ES" dirty="0"/>
              <a:t> web y puedo hacer clic fácilmente para ver los detalles y puntos de los registros.</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Por lo tanto, sigamos adelante y agreguemos orquestación a esta aplicación.</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31</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Por lo tanto, sigamos adelante y agreguemos orquestación a esta aplicación.</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32</a:t>
            </a:fld>
            <a:endParaRPr lang="en-US"/>
          </a:p>
        </p:txBody>
      </p:sp>
    </p:spTree>
    <p:extLst>
      <p:ext uri="{BB962C8B-B14F-4D97-AF65-F5344CB8AC3E}">
        <p14:creationId xmlns:p14="http://schemas.microsoft.com/office/powerpoint/2010/main" val="1708115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 bien puede agregar manualmente los valores predeterminados del servicio inteligente y configurar la orquestación con el host de la aplicación, si usa Visual Studio 2022, existe una excelente compatibilidad con herramientas que lo hará todo automáticamente.</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s-ES" dirty="0"/>
              <a:t>Con la orquestación, el host de la aplicación .NET Aspire sabe qué iniciar, pero también podemos configurarlo para que conozca las dependencias del proyecto y puede permitir que las aplicaciones se detecten automáticamente entre sí para que no tengamos que usar cadenas codificadas de forma rígida.</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lo que quiero decir con esto es que tradicionalmente usaríamos cadenas de conexión, esta es una práctica bastante estándar dentro de nuestro desarrollo para definir un punto final, en este caso con una dirección específica. Y luego, cuando implementamos nuestra aplicación, actualizaríamos este punto de conexión en nuestro back-</a:t>
            </a:r>
            <a:r>
              <a:rPr lang="es-ES" dirty="0" err="1"/>
              <a:t>end</a:t>
            </a:r>
            <a:r>
              <a:rPr lang="es-ES" dirty="0"/>
              <a:t> dondequiera que lo tengamos implementado con el punto de conexión de producción real. Y luego, en nuestra aplicación, usaríamos nuestra configuración para obtener el punto final específico. Sin embargo, como desarrollador, tenemos que configurar nuestra aplicación para configurar nuestro back-</a:t>
            </a:r>
            <a:r>
              <a:rPr lang="es-ES" dirty="0" err="1"/>
              <a:t>end</a:t>
            </a:r>
            <a:r>
              <a:rPr lang="es-ES" dirty="0"/>
              <a:t> y, por supuesto, debemos asegurarnos de que siempre estamos agregando y actualizando estas cadenas de conexión a medida que desarrollamos. Seguro que sería bueno si pudiéramos hacer que nuestras aplicaciones se descubrieran automáticamente entre sí si dependen unas de otras</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cs typeface="Calibri"/>
              </a:rPr>
              <a:t>Lo que podemos hacer es que, en lugar de simplemente agregar cada uno de nuestros proyectos al generador de nuestra aplicación distribuida, podemos hacer que los proyectos se refieran entre sí. En este caso, cuando agrego un proyecto, está devolviendo un recurso que luego puedo agregar como referencia a otros proyectos, por lo que aquí nuestro </a:t>
            </a:r>
            <a:r>
              <a:rPr lang="es-ES" dirty="0" err="1">
                <a:cs typeface="Calibri"/>
              </a:rPr>
              <a:t>front-end</a:t>
            </a:r>
            <a:r>
              <a:rPr lang="es-ES" dirty="0">
                <a:cs typeface="Calibri"/>
              </a:rPr>
              <a:t> web está utilizando nuestro servicio API. Y quiero hacer una llamada especial aquí, que es que el servicio API y el </a:t>
            </a:r>
            <a:r>
              <a:rPr lang="es-ES" dirty="0" err="1">
                <a:cs typeface="Calibri"/>
              </a:rPr>
              <a:t>front-end</a:t>
            </a:r>
            <a:r>
              <a:rPr lang="es-ES" dirty="0">
                <a:cs typeface="Calibri"/>
              </a:rPr>
              <a:t> web tienen estas cadenas definidas y estas son claves específicas que podemos usar más adelante como parte del descubrimiento de servicios. Si echamos un vistazo a continuación, tenemos nuestro servicio en el que estamos agregando un cliente HTTP y, en este caso, estamos configurando nuestra dirección base para que sea HTTPS más HTTP y estamos usando esa cadena de servicio de API que la detección del servicio .NET Aspire resolverá automáticamente cuando ejecutemos nuestra aplicación.</a:t>
            </a:r>
            <a:endParaRPr lang="en-US" dirty="0">
              <a:cs typeface="Calibri"/>
            </a:endParaRP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Ahora bien, esto no significa que nos vayamos a deshacer de las cadenas de conexión. De hecho, el host de la aplicación .NET Aspire genera una cadena de conexión para nosotros y se configura automáticamente cuando ejecutamos nuestra aplicación. Esto significa que si tenemos nuestras cadenas de conexión configuradas, aún podemos configurarlas en nuestro back-</a:t>
            </a:r>
            <a:r>
              <a:rPr lang="es-ES" dirty="0" err="1"/>
              <a:t>end</a:t>
            </a:r>
            <a:r>
              <a:rPr lang="es-ES" dirty="0"/>
              <a:t> cuando las tengamos desplegadas.</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Tomemos nuestra aplicación que está orquestada y sigamos adelante y escribamos un poco de descubrimiento de servicios y actualicemos nuestras cadenas de conexión hoy para aprovecharla.</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38</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Tomemos nuestra aplicación que está orquestada y sigamos adelante y escribamos un poco de descubrimiento de servicios y actualicemos nuestras cadenas de conexión hoy para aprovecharla.</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39</a:t>
            </a:fld>
            <a:endParaRPr lang="en-US"/>
          </a:p>
        </p:txBody>
      </p:sp>
    </p:spTree>
    <p:extLst>
      <p:ext uri="{BB962C8B-B14F-4D97-AF65-F5344CB8AC3E}">
        <p14:creationId xmlns:p14="http://schemas.microsoft.com/office/powerpoint/2010/main" val="8649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s-ES" dirty="0"/>
              <a:t>Independientemente del tipo de aplicación que esté creando, cada aplicación debe ser observable para obtener información detallada mientras depura la aplicación y mientras está en producción. Además, deben ser resistentes, lo que significa que, independientemente de cuál sea la conectividad a Internet o el entorno, deben estar siempre en funcionamiento, no solo en el </a:t>
            </a:r>
            <a:r>
              <a:rPr lang="es-ES" dirty="0" err="1"/>
              <a:t>front-end</a:t>
            </a:r>
            <a:r>
              <a:rPr lang="es-ES" dirty="0"/>
              <a:t>, sino también en el back-</a:t>
            </a:r>
            <a:r>
              <a:rPr lang="es-ES" dirty="0" err="1"/>
              <a:t>end</a:t>
            </a:r>
            <a:r>
              <a:rPr lang="es-ES" dirty="0"/>
              <a:t>. Tienen que ser escalables, su aplicación hoy en día sirve a unas pocas 100 personas, pero ¿qué pasa cuando sirve a 10 de miles o cientos de miles de usuarios? Y, por último, como desarrolladores, queremos ser capaces de gestionar fácilmente nuestra aplicación e implementarla fácilmente para poder iterar de forma continua y rápida en nuestras aplicaciones.</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s-ES" dirty="0"/>
              <a:t>Ahora, como mencionamos anteriormente, nuestra aplicación es pequeña hoy en día, pero está usando cosas como una base de datos, pero a medida que nuestra aplicación crezca, comenzaremos a integrarnos en más servicios y dependencias adicionales que es posible que queramos usar y ahí es donde entran en juego los componentes de .NET Aspire.</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Hecho Un componente de Aspire o una lista seleccionada de bibliotecas optimizadas que están preconfiguradas para integrarse fácilmente en proyectos de host de aplicaciones de .NET Aspire y, además, en proyectos de .NET directamente que se están orquestando con Aspire. Por lo tanto, esto significa cosas como bases de datos SQL, integraciones de Azure de Cosmos DB, Caché en Redis, mensajería y mucho más, y todos ellos están disponibles de código abierto y directamente en </a:t>
            </a:r>
            <a:r>
              <a:rPr lang="es-ES" dirty="0" err="1"/>
              <a:t>NuGet</a:t>
            </a:r>
            <a:r>
              <a:rPr lang="es-ES" dirty="0"/>
              <a:t>. Además de las bibliotecas de Microsoft y para Azure, también hay excelentes integraciones en otros ecosistemas, como AWS.</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6/28/2024 6:28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ea typeface="Calibri"/>
                <a:cs typeface="Calibri"/>
              </a:rPr>
              <a:t>Entonces, ¿en qué se diferencia esto de simplemente agregar la biblioteca directamente? Bueno, lo primero es que cuando agregas el componente al host de la aplicación, te brinda integraciones de una sola línea para integrar fácilmente esas bibliotecas. Entonces, por ejemplo, aquí no solo estoy agregando una base de datos de </a:t>
            </a:r>
            <a:r>
              <a:rPr lang="es-ES" dirty="0" err="1">
                <a:ea typeface="Calibri"/>
                <a:cs typeface="Calibri"/>
              </a:rPr>
              <a:t>Postges</a:t>
            </a:r>
            <a:r>
              <a:rPr lang="es-ES" dirty="0">
                <a:ea typeface="Calibri"/>
                <a:cs typeface="Calibri"/>
              </a:rPr>
              <a:t>, sino que también estoy agregando un administrador de </a:t>
            </a:r>
            <a:r>
              <a:rPr lang="es-ES" dirty="0" err="1">
                <a:ea typeface="Calibri"/>
                <a:cs typeface="Calibri"/>
              </a:rPr>
              <a:t>Postges</a:t>
            </a:r>
            <a:r>
              <a:rPr lang="es-ES" dirty="0">
                <a:ea typeface="Calibri"/>
                <a:cs typeface="Calibri"/>
              </a:rPr>
              <a:t> y, además de eso, estoy agregando caché de Redis y configurando mi back-</a:t>
            </a:r>
            <a:r>
              <a:rPr lang="es-ES" dirty="0" err="1">
                <a:ea typeface="Calibri"/>
                <a:cs typeface="Calibri"/>
              </a:rPr>
              <a:t>end</a:t>
            </a:r>
            <a:r>
              <a:rPr lang="es-ES" dirty="0">
                <a:ea typeface="Calibri"/>
                <a:cs typeface="Calibri"/>
              </a:rPr>
              <a:t> y mi </a:t>
            </a:r>
            <a:r>
              <a:rPr lang="es-ES" dirty="0" err="1">
                <a:ea typeface="Calibri"/>
                <a:cs typeface="Calibri"/>
              </a:rPr>
              <a:t>front-end</a:t>
            </a:r>
            <a:r>
              <a:rPr lang="es-ES" dirty="0">
                <a:ea typeface="Calibri"/>
                <a:cs typeface="Calibri"/>
              </a:rPr>
              <a:t> para usar automáticamente estas nuevas dependencias que pasarán por la fase de descubrimiento del servicio. 
Ahora, cuando ejecuto mi aplicación, .NET Aspire extraerá automáticamente las imágenes de contenedor o cualquier otra dependencia necesaria y las iniciará automáticamente dentro de </a:t>
            </a:r>
            <a:r>
              <a:rPr lang="es-ES" dirty="0" err="1">
                <a:ea typeface="Calibri"/>
                <a:cs typeface="Calibri"/>
              </a:rPr>
              <a:t>docker</a:t>
            </a:r>
            <a:r>
              <a:rPr lang="es-ES" dirty="0">
                <a:ea typeface="Calibri"/>
                <a:cs typeface="Calibri"/>
              </a:rPr>
              <a:t> o </a:t>
            </a:r>
            <a:r>
              <a:rPr lang="es-ES" dirty="0" err="1">
                <a:ea typeface="Calibri"/>
                <a:cs typeface="Calibri"/>
              </a:rPr>
              <a:t>podman</a:t>
            </a:r>
            <a:r>
              <a:rPr lang="es-ES" dirty="0">
                <a:ea typeface="Calibri"/>
                <a:cs typeface="Calibri"/>
              </a:rPr>
              <a:t>. Se trata de un gran ahorro de tiempo en el que los desarrolladores se ponen en marcha en su máquina local.</a:t>
            </a:r>
            <a:endParaRPr lang="en-US" dirty="0">
              <a:ea typeface="Calibri"/>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6/28/2024 6:28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ea typeface="Calibri"/>
                <a:cs typeface="Calibri"/>
              </a:rPr>
              <a:t>Ahora, además de eso, hay otro paquete que se integra directamente en las aplicaciones, por lo que si desea agregar almacenamiento en caché, por ejemplo, en el back-</a:t>
            </a:r>
            <a:r>
              <a:rPr lang="es-ES" dirty="0" err="1">
                <a:ea typeface="Calibri"/>
                <a:cs typeface="Calibri"/>
              </a:rPr>
              <a:t>end</a:t>
            </a:r>
            <a:r>
              <a:rPr lang="es-ES" dirty="0">
                <a:ea typeface="Calibri"/>
                <a:cs typeface="Calibri"/>
              </a:rPr>
              <a:t> o en el </a:t>
            </a:r>
            <a:r>
              <a:rPr lang="es-ES" dirty="0" err="1">
                <a:ea typeface="Calibri"/>
                <a:cs typeface="Calibri"/>
              </a:rPr>
              <a:t>front-end</a:t>
            </a:r>
            <a:r>
              <a:rPr lang="es-ES" dirty="0">
                <a:ea typeface="Calibri"/>
                <a:cs typeface="Calibri"/>
              </a:rPr>
              <a:t>, puede agregar el componente de almacenamiento en caché de salida en la aplicación </a:t>
            </a:r>
            <a:r>
              <a:rPr lang="es-ES" dirty="0" err="1">
                <a:ea typeface="Calibri"/>
                <a:cs typeface="Calibri"/>
              </a:rPr>
              <a:t>Blazor</a:t>
            </a:r>
            <a:r>
              <a:rPr lang="es-ES" dirty="0">
                <a:ea typeface="Calibri"/>
                <a:cs typeface="Calibri"/>
              </a:rPr>
              <a:t>. Aquí eso es lo que he hecho y simplemente agregué una sola línea de código para decir agregar caché de salida de Redis con la misma clave que configuré anteriormente para que pueda pasar por la detección de servicios. Ahora, estos componentes no solo agregan conectividad de Redis a la aplicación, sino que también usan valores predeterminados inteligentes, como agregar reintentos, comprobaciones de estado, registro y telemetría adicional que podremos visualizar en el panel.</a:t>
            </a:r>
            <a:endParaRPr lang="en-US" dirty="0">
              <a:ea typeface="Calibri"/>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6/28/2024 6:28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Así que sigamos adelante y agreguemos la caché de Redis directamente a esta aplicación.</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44</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Así que sigamos adelante y agreguemos la caché de Redis directamente a esta aplicación.</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45</a:t>
            </a:fld>
            <a:endParaRPr lang="en-US"/>
          </a:p>
        </p:txBody>
      </p:sp>
    </p:spTree>
    <p:extLst>
      <p:ext uri="{BB962C8B-B14F-4D97-AF65-F5344CB8AC3E}">
        <p14:creationId xmlns:p14="http://schemas.microsoft.com/office/powerpoint/2010/main" val="3585478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s-ES" dirty="0"/>
              <a:t>Muy bien, finalmente está la fase de implementación de la aplicación, porque .NET Aspire, como he mostrado hasta ahora, nos brinda una experiencia de desarrollo de clase mundial y realmente nos ayuda localmente en nuestra máquina a obtener información profunda sobre nuestra coma de aplicación, pero en algún momento necesitamos poder implementarla.</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s-ES" dirty="0"/>
              <a:t>Entonces, ¿cuáles son nuestras opciones?, bueno, lo primero es que puede continuar implementando su aplicación directamente como lo ha estado haciendo hoy. Ahora puede significar que necesita agregar algunas cadenas de conexión más o que tenga que agregar esas dependencias a la canalización de implementación. Sin embargo, independientemente de dónde esté implementando sus aplicaciones .NET en la actualidad y de los servicios que esté usando, puede seguir implementando. En este caso, es posible que decida integrar Caché en Redis de Azure y continuar implementando mi aplicación en App Service. O podría decidir que quiero ir más allá y quiero usar cosas como aplicaciones de contenedor para agrupar el artículo de la aplicación aún más, como el uso de los servicios de </a:t>
            </a:r>
            <a:r>
              <a:rPr lang="es-ES" dirty="0" err="1"/>
              <a:t>Kubernetes</a:t>
            </a:r>
            <a:r>
              <a:rPr lang="es-ES" dirty="0"/>
              <a:t>. Pero, por supuesto, puede implementar su aplicación en cualquier lugar.
Además de la forma en que se implementa hoy en día, hay integraciones profundas para AWS y para Azure, como hemos visto con los componentes, pero también en la línea de comandos para ayudarlo a poner en marcha sus servicios. Y, por supuesto, no sería Visual Studio con un pequeño clic derecho de publicación. Visual Studio se integra directamente en la CLI para desarrolladores de Azure para proporcionar una especie de botón fácil para empezar a implementar la aplicación. La CLI para desarrolladores de Visual Studio en Azure puede tomar la aplicación y agruparla automáticamente en contenedores y publicarlos en Azure Container Apps. Echemos un vistazo y veamos cómo se ve.</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cs typeface="Calibri"/>
              </a:rPr>
              <a:t>Aquí, dentro de Visual Studio, como he dicho, simplemente puede hacer clic con el botón derecho y publicar y, a partir de hoy, tiene la opción de implementar automáticamente en aplicaciones de contenedor de Azure. Ahora bien, lo que está sucediendo aquí es que cuando usamos el host de aplicaciones .NET Aspires genera un manifiesto, y ese manifiesto puede ser utilizado por diferentes herramientas como la CLI para desarrolladores de Azure para poder tomar todo sobre mi aplicación y configurar automáticamente en este caso Azure Container Apps y todos los servicios adyacentes. Por lo tanto, Visual Studio maneja todo esto automáticamente y puedo integrarlo fácilmente en mi canalización de CI y CD. Y aunque este es el modo fácil, especialmente si quiero ver que mi aplicación se ejecute realmente rápido en un entorno real, como mencioné anteriormente, el proyecto .NET Aspire puede generarse y manifestarse, y se puede usar en otras herramientas, como Aspir8, que es una herramienta de código abierto que le permite tomar su aplicación Aspire y ponerla en los servicios de </a:t>
            </a:r>
            <a:r>
              <a:rPr lang="es-ES" dirty="0" err="1">
                <a:cs typeface="Calibri"/>
              </a:rPr>
              <a:t>Kubernetes</a:t>
            </a:r>
            <a:r>
              <a:rPr lang="es-ES" dirty="0">
                <a:cs typeface="Calibri"/>
              </a:rPr>
              <a:t>. Pero dicho todo esto, esta es solo una opción para usted y puede continuar implementando su aplicación hoy como siempre lo ha hecho.</a:t>
            </a:r>
            <a:endParaRPr lang="en-US" dirty="0">
              <a:cs typeface="Calibri"/>
            </a:endParaRPr>
          </a:p>
        </p:txBody>
      </p:sp>
      <p:sp>
        <p:nvSpPr>
          <p:cNvPr id="4" name="Slide Number Placeholder 3"/>
          <p:cNvSpPr>
            <a:spLocks noGrp="1"/>
          </p:cNvSpPr>
          <p:nvPr>
            <p:ph type="sldNum" sz="quarter" idx="5"/>
          </p:nvPr>
        </p:nvSpPr>
        <p:spPr/>
        <p:txBody>
          <a:bodyPr/>
          <a:lstStyle/>
          <a:p>
            <a:fld id="{D16A409A-1F21-4C87-A97D-11C410B84429}" type="slidenum">
              <a:rPr lang="en-US" smtClean="0"/>
              <a:t>48</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s-ES" dirty="0"/>
              <a:t>Por lo tanto, estas son las características principales de .NET Aspire que ahora hemos integrado directamente en esta aplicación, y estamos listos para implementar nuestra aplicación. Sin embargo, .NET Aspire ofrece mucho más, incluida una integración profunda en las plantillas de herramientas y mucho más a medida que se empieza a crear la aplicación.</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Ahora, dentro de .NET, tiene la capacidad no solo de compilar estas aplicaciones, sino también de integrarlas en todas estas partes diferentes, y en .NET ocho, el equipo agregó aún más bondad en todas estas áreas clave diferentes para los desarrolladores. Esto significa que, al alcance de su mano, puede integrar fácilmente diferentes paquetes y servicios de </a:t>
            </a:r>
            <a:r>
              <a:rPr lang="es-ES" dirty="0" err="1"/>
              <a:t>NuGet</a:t>
            </a:r>
            <a:r>
              <a:rPr lang="es-ES" dirty="0"/>
              <a:t> de los marcos en sus aplicaciones para hacerlos más observables, resistentes, escalables y manejables a largo plazo.</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6/28/2024 6:28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 bueno es que .NET Aspire hace que sea muy fácil empezar a trabajar con las plantillas que vienen con la carga de trabajo del SDK, hemos visto que se integra fácilmente en nuestra experiencia de desarrollo local y nos proporciona información detallada y también vimos lo fácil que es implementar nuestra aplicación y orquestarla con la topología de C#</a:t>
            </a:r>
            <a:endParaRPr lang="en-US" dirty="0"/>
          </a:p>
        </p:txBody>
      </p:sp>
      <p:sp>
        <p:nvSpPr>
          <p:cNvPr id="4" name="Slide Number Placeholder 3"/>
          <p:cNvSpPr>
            <a:spLocks noGrp="1"/>
          </p:cNvSpPr>
          <p:nvPr>
            <p:ph type="sldNum" sz="quarter" idx="5"/>
          </p:nvPr>
        </p:nvSpPr>
        <p:spPr/>
        <p:txBody>
          <a:bodyPr/>
          <a:lstStyle/>
          <a:p>
            <a:fld id="{0496B17A-C6DF-E541-AEBD-D16B2194AACE}" type="slidenum">
              <a:rPr lang="en-US" smtClean="0"/>
              <a:t>50</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Hoy, mostramos cómo integrar .NET Aspire en una aplicación existente y todas las características, pero ¿qué sucede si está iniciando un nuevo proyecto? Echemos un vistazo al proyecto de inicio.</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51</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Hoy, mostramos cómo integrar .NET Aspire en una aplicación existente y todas las características, pero ¿qué sucede si está iniciando un nuevo proyecto? Echemos un vistazo al proyecto de inicio.</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52</a:t>
            </a:fld>
            <a:endParaRPr lang="en-US"/>
          </a:p>
        </p:txBody>
      </p:sp>
    </p:spTree>
    <p:extLst>
      <p:ext uri="{BB962C8B-B14F-4D97-AF65-F5344CB8AC3E}">
        <p14:creationId xmlns:p14="http://schemas.microsoft.com/office/powerpoint/2010/main" val="1963207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Ahora, otra cosa de la que quiero hablar muy rápido antes de concluir esto es que mencioné que puede integrar otros tipos de aplicaciones en sistemas .NET Aspire. Hay dos formas específicas de hacerlo: una de usar la telemetría abierta en la aplicación JavaScript existente, por ejemplo, y usar el panel de Aspire independiente. Pero, además, puede integrar aplicaciones de nodo en el host de la aplicación para ejecutar automáticamente el </a:t>
            </a:r>
            <a:r>
              <a:rPr lang="es-ES" dirty="0" err="1"/>
              <a:t>front-end</a:t>
            </a:r>
            <a:r>
              <a:rPr lang="es-ES" dirty="0"/>
              <a:t> del nodo con los back-</a:t>
            </a:r>
            <a:r>
              <a:rPr lang="es-ES" dirty="0" err="1"/>
              <a:t>end</a:t>
            </a:r>
            <a:r>
              <a:rPr lang="es-ES" dirty="0"/>
              <a:t> de .NET.</a:t>
            </a:r>
            <a:endParaRPr lang="en-US" dirty="0"/>
          </a:p>
        </p:txBody>
      </p:sp>
      <p:sp>
        <p:nvSpPr>
          <p:cNvPr id="4" name="Slide Number Placeholder 3"/>
          <p:cNvSpPr>
            <a:spLocks noGrp="1"/>
          </p:cNvSpPr>
          <p:nvPr>
            <p:ph type="sldNum" sz="quarter" idx="5"/>
          </p:nvPr>
        </p:nvSpPr>
        <p:spPr/>
        <p:txBody>
          <a:bodyPr/>
          <a:lstStyle/>
          <a:p>
            <a:fld id="{0496B17A-C6DF-E541-AEBD-D16B2194AACE}" type="slidenum">
              <a:rPr lang="en-US" smtClean="0"/>
              <a:t>53</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Y cuando lo haga, verá no solo en el panel de .NET Aspire su API de .NET, por ejemplo, en este caso en ejecución, sino que también le mostrará todos los demás recursos en ejecución, que resultaron ser, en este caso, aplicaciones de nodo.</a:t>
            </a:r>
            <a:endParaRPr lang="en-US" dirty="0"/>
          </a:p>
        </p:txBody>
      </p:sp>
      <p:sp>
        <p:nvSpPr>
          <p:cNvPr id="4" name="Slide Number Placeholder 3"/>
          <p:cNvSpPr>
            <a:spLocks noGrp="1"/>
          </p:cNvSpPr>
          <p:nvPr>
            <p:ph type="sldNum" sz="quarter" idx="5"/>
          </p:nvPr>
        </p:nvSpPr>
        <p:spPr/>
        <p:txBody>
          <a:bodyPr/>
          <a:lstStyle/>
          <a:p>
            <a:fld id="{0496B17A-C6DF-E541-AEBD-D16B2194AACE}" type="slidenum">
              <a:rPr lang="en-US" smtClean="0"/>
              <a:t>54</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s-ES" dirty="0"/>
              <a:t>Por lo tanto, estas son las características principales de .NET Aspire que ahora hemos integrado directamente en esta aplicación, y estamos listos para implementar nuestra aplicación. Sin embargo, .NET Aspire ofrece mucho más, incluida una integración profunda en las plantillas de herramientas y mucho más a medida que se empieza a crear la aplicación.</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8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Ahí lo tiene de principio a fin, sin importar el tamaño o la escala de su aplicación, puede obtener fácilmente </a:t>
            </a:r>
            <a:r>
              <a:rPr lang="es-ES" dirty="0" err="1"/>
              <a:t>observabilidad</a:t>
            </a:r>
            <a:r>
              <a:rPr lang="es-ES" dirty="0"/>
              <a:t>, resistencia, escalabilidad y capacidad de administración y mucho más mediante la integración. NET Aspire a su aplicación. Además de todo eso, obtenemos un súper impulso de productividad de los desarrolladores de .NET en nuestro día a día de desarrollo local.</a:t>
            </a:r>
            <a:endParaRPr lang="en-US" dirty="0"/>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6/28/2024 6:28 PM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57</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s-ES" dirty="0"/>
              <a:t>Y aunque gran parte de esto se incluye directamente en el SDK y en paquetes adicionales, no significa que sea necesariamente fácil porque las aplicaciones, a medida que las construimos y se vuelven más complejas a medida que avanzan, lo que esto significa es que, como desarrolladores, tenemos muchas opciones para elegir, no necesariamente siempre tenemos el mejor conocimiento de dónde empezar exactamente debido a esas opciones de elección y como .NET ¿No sería genial si tuviéramos un camino pavimentado o un camino recomendado para hacer esto con nuestras aplicaciones?</a:t>
            </a:r>
            <a:endParaRPr lang="en-US" dirty="0"/>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es por eso que el equipo creó .NET Aspire, una pila lista para la nube para crear aplicaciones distribuidas, listas para la producción y observables, y para ayudarnos a ser más productivos como desarrolladores cuando desarrollamos e implementamos nuestras aplicaciones.</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6/28/2024 6:28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Pero, ¿qué significa esto realmente, correcto, esas son algunas palabras elegantes, es esto para mí, debería usar? ¿Tengo que convertir mi aplicación? ¿Deberían usarlo todas las aplicaciones?
 La respuesta corta es sí, .NET Aspire es para todas las aplicaciones, sin importar cuán grandes o pequeñas sean, permítanme explicarlo.</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6/28/2024 6:28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es-ES" dirty="0"/>
              <a:t>Digamos que está creando un sitio web, aquí, por ejemplo, hay un sitio web de deportes que muchos de nosotros tal vez hemos construido o al menos navegado en línea, ahora pensamos en lo que implica la creación de esta aplicación y es posible que tenga un equipo pequeño o que tenga un gran equipo que esté creando este tipo de aplicación.</a:t>
            </a:r>
            <a:endParaRPr lang="en-US" dirty="0"/>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6/28/2024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2.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image" Target="../media/image75.svg"/><Relationship Id="rId3" Type="http://schemas.openxmlformats.org/officeDocument/2006/relationships/image" Target="../media/image53.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notesSlide" Target="../notesSlides/notesSlide41.xml"/><Relationship Id="rId16" Type="http://schemas.openxmlformats.org/officeDocument/2006/relationships/image" Target="../media/image65.png"/><Relationship Id="rId20" Type="http://schemas.openxmlformats.org/officeDocument/2006/relationships/image" Target="../media/image69.svg"/><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60.png"/><Relationship Id="rId24" Type="http://schemas.openxmlformats.org/officeDocument/2006/relationships/image" Target="../media/image73.svg"/><Relationship Id="rId5" Type="http://schemas.openxmlformats.org/officeDocument/2006/relationships/image" Target="../media/image55.sv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svg"/><Relationship Id="rId19" Type="http://schemas.openxmlformats.org/officeDocument/2006/relationships/image" Target="../media/image68.png"/><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71.sv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47.xml"/><Relationship Id="rId16" Type="http://schemas.openxmlformats.org/officeDocument/2006/relationships/image" Target="../media/image89.sv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2.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s-ES" sz="3600" b="1" i="0" u="none" strike="noStrike" kern="0" cap="none" spc="0" normalizeH="0" baseline="0" dirty="0">
                <a:ln w="3175">
                  <a:noFill/>
                </a:ln>
                <a:solidFill>
                  <a:srgbClr val="FFFFFF"/>
                </a:solidFill>
                <a:effectLst/>
                <a:uLnTx/>
                <a:uFillTx/>
              </a:rPr>
              <a:t>Introducción</a:t>
            </a:r>
            <a:r>
              <a:rPr kumimoji="0" lang="es-ES" sz="3600" b="1" i="0" u="none" strike="noStrike" kern="0" cap="none" spc="0" normalizeH="0" baseline="0" noProof="0" dirty="0">
                <a:ln w="3175">
                  <a:noFill/>
                </a:ln>
                <a:solidFill>
                  <a:srgbClr val="FFFFFF"/>
                </a:solidFill>
                <a:effectLst/>
                <a:uLnTx/>
                <a:uFillTx/>
              </a:rPr>
              <a:t> a </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4" name="TextBox 3">
            <a:extLst>
              <a:ext uri="{FF2B5EF4-FFF2-40B4-BE49-F238E27FC236}">
                <a16:creationId xmlns:a16="http://schemas.microsoft.com/office/drawing/2014/main" id="{95DEBDE7-9106-7101-D001-4CA673B8E7EA}"/>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s-ES" sz="1765" b="0" i="0" u="none" strike="noStrike" kern="1200" cap="none" spc="0" normalizeH="0" baseline="0" noProof="0" dirty="0">
                <a:ln>
                  <a:noFill/>
                </a:ln>
                <a:effectLst/>
                <a:uLnTx/>
                <a:uFillTx/>
                <a:latin typeface="Segoe UI Light"/>
                <a:ea typeface="+mn-ea"/>
                <a:cs typeface="Arial"/>
              </a:rPr>
              <a:t>/@Cuenta</a:t>
            </a:r>
          </a:p>
          <a:p>
            <a:pPr marL="0" marR="0" lvl="0" indent="0" defTabSz="914400" rtl="0" eaLnBrk="1" fontAlgn="auto" latinLnBrk="0" hangingPunct="1">
              <a:lnSpc>
                <a:spcPct val="130000"/>
              </a:lnSpc>
              <a:spcBef>
                <a:spcPts val="0"/>
              </a:spcBef>
              <a:spcAft>
                <a:spcPts val="0"/>
              </a:spcAft>
              <a:buClrTx/>
              <a:buSzTx/>
              <a:buFontTx/>
              <a:buNone/>
              <a:tabLst/>
              <a:defRPr/>
            </a:pPr>
            <a:r>
              <a:rPr kumimoji="0" lang="es-ES" sz="1765" b="0" i="0" u="none" strike="noStrike" kern="1200" cap="none" spc="0" normalizeH="0" baseline="0" noProof="0" dirty="0">
                <a:ln>
                  <a:noFill/>
                </a:ln>
                <a:effectLst/>
                <a:uLnTx/>
                <a:uFillTx/>
                <a:latin typeface="Segoe UI Light"/>
                <a:ea typeface="+mn-ea"/>
                <a:cs typeface="Arial"/>
              </a:rPr>
              <a:t>/@Cuenta</a:t>
            </a:r>
          </a:p>
        </p:txBody>
      </p:sp>
      <p:pic>
        <p:nvPicPr>
          <p:cNvPr id="5" name="Picture 2">
            <a:extLst>
              <a:ext uri="{FF2B5EF4-FFF2-40B4-BE49-F238E27FC236}">
                <a16:creationId xmlns:a16="http://schemas.microsoft.com/office/drawing/2014/main" id="{009FE92F-6028-EAF6-4781-BA77BE9E1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A61ADE8D-D329-9AEE-94B8-4FDAC4A1CF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7FAC76-5801-D029-0ACF-2DF08A4B055E}"/>
              </a:ext>
            </a:extLst>
          </p:cNvPr>
          <p:cNvSpPr txBox="1"/>
          <p:nvPr/>
        </p:nvSpPr>
        <p:spPr>
          <a:xfrm>
            <a:off x="415871" y="5025268"/>
            <a:ext cx="2435923" cy="615553"/>
          </a:xfrm>
          <a:prstGeom prst="rect">
            <a:avLst/>
          </a:prstGeom>
          <a:noFill/>
        </p:spPr>
        <p:txBody>
          <a:bodyPr wrap="none" lIns="0" tIns="0" rIns="0" bIns="0" rtlCol="0">
            <a:spAutoFit/>
          </a:bodyPr>
          <a:lstStyle/>
          <a:p>
            <a:pPr algn="l"/>
            <a:r>
              <a:rPr lang="es-ES" sz="2000" b="1" dirty="0"/>
              <a:t>Nombre Presentador</a:t>
            </a:r>
          </a:p>
          <a:p>
            <a:pPr algn="l"/>
            <a:r>
              <a:rPr lang="es-ES" sz="2000" dirty="0"/>
              <a:t>Nombre Empresa</a:t>
            </a:r>
          </a:p>
        </p:txBody>
      </p:sp>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Client Apps</a:t>
              </a: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s-ES" sz="2000" dirty="0">
                <a:latin typeface="Open Sans"/>
                <a:ea typeface="Open Sans"/>
                <a:cs typeface="Open Sans"/>
              </a:rPr>
              <a:t>¡Funciona con TODAS las escalas de aplicaciones </a:t>
            </a:r>
          </a:p>
          <a:p>
            <a:pPr lvl="0">
              <a:defRPr/>
            </a:pPr>
            <a:r>
              <a:rPr lang="es-ES" sz="2000" dirty="0">
                <a:latin typeface="Open Sans"/>
                <a:ea typeface="Open Sans"/>
                <a:cs typeface="Open Sans"/>
              </a:rPr>
              <a:t>y crece contigo!</a:t>
            </a:r>
            <a:endParaRPr kumimoji="0" lang="en-US" sz="2000" b="1" i="0" u="none" strike="noStrike" kern="0" cap="none" spc="0" normalizeH="0" baseline="0" noProof="0" dirty="0">
              <a:ln w="3175">
                <a:noFill/>
              </a:ln>
              <a:solidFill>
                <a:srgbClr val="FFFFFF"/>
              </a:solidFill>
              <a:effectLst/>
              <a:uLnTx/>
              <a:uFillTx/>
              <a:latin typeface="Open Sans"/>
              <a:ea typeface="Open Sans"/>
              <a:cs typeface="Open Sans"/>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endParaRPr lang="en-US" sz="2200" b="1" kern="0" spc="-75" dirty="0">
              <a:latin typeface="Segoe UI Semibold" panose="020B0502040204020203" pitchFamily="34" charset="0"/>
              <a:cs typeface="Segoe UI Semibold" panose="020B0502040204020203" pitchFamily="34" charset="0"/>
            </a:endParaRP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Una pila lista para la nube para construir observables,</a:t>
            </a:r>
            <a:b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Aplicaciones distribuidas listas para la producción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09738"/>
            <a:ext cx="1073785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s-ES" dirty="0"/>
              <a:t>Tutorial inicial de la aplicación</a:t>
            </a:r>
            <a:endParaRPr lang="en-US" dirty="0"/>
          </a:p>
        </p:txBody>
      </p:sp>
      <p:sp>
        <p:nvSpPr>
          <p:cNvPr id="3" name="TextBox 2">
            <a:extLst>
              <a:ext uri="{FF2B5EF4-FFF2-40B4-BE49-F238E27FC236}">
                <a16:creationId xmlns:a16="http://schemas.microsoft.com/office/drawing/2014/main" id="{8F97F07F-967B-A4EF-CE20-1360F856B7BF}"/>
              </a:ext>
            </a:extLst>
          </p:cNvPr>
          <p:cNvSpPr txBox="1"/>
          <p:nvPr/>
        </p:nvSpPr>
        <p:spPr>
          <a:xfrm>
            <a:off x="352425" y="5395216"/>
            <a:ext cx="1162050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Clonar</a:t>
            </a: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https://github.com/</a:t>
            </a:r>
            <a:r>
              <a:rPr lang="en-US" sz="2400" dirty="0"/>
              <a:t>dotnet-presentations/</a:t>
            </a:r>
            <a:r>
              <a:rPr lang="en-US" sz="2400" dirty="0" err="1"/>
              <a:t>letslearn</a:t>
            </a:r>
            <a:r>
              <a:rPr lang="en-US" sz="2400" dirty="0"/>
              <a:t>-dotnet-aspire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405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Una pila lista para la nube para construir observables,</a:t>
            </a:r>
            <a:b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Aplicaciones distribuidas listas para la producción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Service Defaults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2931213" y="3300359"/>
            <a:ext cx="6329573" cy="1222920"/>
            <a:chOff x="1848518" y="3301038"/>
            <a:chExt cx="6329573" cy="1222920"/>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222920"/>
              <a:chOff x="1848518" y="3301038"/>
              <a:chExt cx="6329573"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Health Checks</a:t>
                </a: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a:t>Observability</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Observability</a:t>
            </a: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A3B2AB-074F-E4FF-42F3-0134E874FDB7}"/>
              </a:ext>
            </a:extLst>
          </p:cNvPr>
          <p:cNvSpPr txBox="1"/>
          <p:nvPr/>
        </p:nvSpPr>
        <p:spPr>
          <a:xfrm>
            <a:off x="3718560" y="250048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s-ES" sz="2000" dirty="0"/>
              <a:t>Todos los recursos de aprendizaje</a:t>
            </a:r>
          </a:p>
        </p:txBody>
      </p:sp>
      <p:sp>
        <p:nvSpPr>
          <p:cNvPr id="7" name="TextBox 6">
            <a:extLst>
              <a:ext uri="{FF2B5EF4-FFF2-40B4-BE49-F238E27FC236}">
                <a16:creationId xmlns:a16="http://schemas.microsoft.com/office/drawing/2014/main" id="{E0A4B1AA-D471-9F8A-C144-749E9E9CEC1C}"/>
              </a:ext>
            </a:extLst>
          </p:cNvPr>
          <p:cNvSpPr txBox="1"/>
          <p:nvPr/>
        </p:nvSpPr>
        <p:spPr>
          <a:xfrm>
            <a:off x="3718560" y="3298130"/>
            <a:ext cx="4754880" cy="400110"/>
          </a:xfrm>
          <a:prstGeom prst="rect">
            <a:avLst/>
          </a:prstGeom>
          <a:noFill/>
        </p:spPr>
        <p:txBody>
          <a:bodyPr wrap="square" rtlCol="0">
            <a:spAutoFit/>
          </a:bodyPr>
          <a:lstStyle/>
          <a:p>
            <a:pPr algn="ctr"/>
            <a:r>
              <a:rPr lang="es-E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s-E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s-E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t>
            </a:r>
            <a:r>
              <a:rPr lang="es-E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t>
            </a:r>
            <a:r>
              <a:rPr lang="es-E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/aspire</a:t>
            </a:r>
          </a:p>
        </p:txBody>
      </p:sp>
      <p:sp>
        <p:nvSpPr>
          <p:cNvPr id="8" name="TextBox 7">
            <a:extLst>
              <a:ext uri="{FF2B5EF4-FFF2-40B4-BE49-F238E27FC236}">
                <a16:creationId xmlns:a16="http://schemas.microsoft.com/office/drawing/2014/main" id="{283A02C4-F2E6-7755-BCB3-B709F18ED336}"/>
              </a:ext>
            </a:extLst>
          </p:cNvPr>
          <p:cNvSpPr txBox="1"/>
          <p:nvPr/>
        </p:nvSpPr>
        <p:spPr>
          <a:xfrm>
            <a:off x="3718560" y="4263418"/>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s-ES" sz="2000" dirty="0"/>
              <a:t>Repositorio del Workshop</a:t>
            </a:r>
          </a:p>
        </p:txBody>
      </p:sp>
      <p:sp>
        <p:nvSpPr>
          <p:cNvPr id="9" name="TextBox 8">
            <a:extLst>
              <a:ext uri="{FF2B5EF4-FFF2-40B4-BE49-F238E27FC236}">
                <a16:creationId xmlns:a16="http://schemas.microsoft.com/office/drawing/2014/main" id="{6CBB7AB0-02DC-3A23-586C-C0593F64935E}"/>
              </a:ext>
            </a:extLst>
          </p:cNvPr>
          <p:cNvSpPr txBox="1"/>
          <p:nvPr/>
        </p:nvSpPr>
        <p:spPr>
          <a:xfrm>
            <a:off x="1621972" y="5061068"/>
            <a:ext cx="8948057" cy="400110"/>
          </a:xfrm>
          <a:prstGeom prst="rect">
            <a:avLst/>
          </a:prstGeom>
          <a:noFill/>
        </p:spPr>
        <p:txBody>
          <a:bodyPr wrap="square" rtlCol="0">
            <a:spAutoFit/>
          </a:bodyPr>
          <a:lstStyle/>
          <a:p>
            <a:pPr algn="ctr"/>
            <a:r>
              <a:rPr lang="es-E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a:t>
            </a:r>
            <a:r>
              <a:rPr lang="es-E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dotnet-presentations</a:t>
            </a:r>
            <a:r>
              <a:rPr lang="es-E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t>
            </a:r>
            <a:r>
              <a:rPr lang="es-E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s-E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t>
            </a:r>
            <a:r>
              <a:rPr lang="es-E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t>
            </a:r>
            <a:r>
              <a:rPr lang="es-E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-aspire</a:t>
            </a:r>
          </a:p>
        </p:txBody>
      </p:sp>
      <p:pic>
        <p:nvPicPr>
          <p:cNvPr id="10" name="Picture 9">
            <a:extLst>
              <a:ext uri="{FF2B5EF4-FFF2-40B4-BE49-F238E27FC236}">
                <a16:creationId xmlns:a16="http://schemas.microsoft.com/office/drawing/2014/main" id="{12D737AD-8A31-8B56-479A-B4ABC56DAB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414156"/>
            <a:ext cx="5914192" cy="1588192"/>
          </a:xfrm>
          <a:prstGeom prst="rect">
            <a:avLst/>
          </a:prstGeom>
        </p:spPr>
      </p:pic>
    </p:spTree>
    <p:extLst>
      <p:ext uri="{BB962C8B-B14F-4D97-AF65-F5344CB8AC3E}">
        <p14:creationId xmlns:p14="http://schemas.microsoft.com/office/powerpoint/2010/main" val="20267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607 L 0 -2.96296E-6 " pathEditMode="relative" rAng="0" ptsTypes="AA">
                                      <p:cBhvr>
                                        <p:cTn id="9" dur="500" fill="hold"/>
                                        <p:tgtEl>
                                          <p:spTgt spid="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0.04606 L 0 4.81481E-6 " pathEditMode="relative" rAng="0" ptsTypes="AA">
                                      <p:cBhvr>
                                        <p:cTn id="14" dur="500" fill="hold"/>
                                        <p:tgtEl>
                                          <p:spTgt spid="7"/>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0 0.04606 L 0 2.59259E-6 " pathEditMode="relative" rAng="0" ptsTypes="AA">
                                      <p:cBhvr>
                                        <p:cTn id="20" dur="500" fill="hold"/>
                                        <p:tgtEl>
                                          <p:spTgt spid="8"/>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0"/>
                                  </p:stCondLst>
                                  <p:childTnLst>
                                    <p:animMotion origin="layout" path="M 0 0.04606 L 0 3.7037E-7 " pathEditMode="relative" rAng="0" ptsTypes="AA">
                                      <p:cBhvr>
                                        <p:cTn id="25" dur="500" fill="hold"/>
                                        <p:tgtEl>
                                          <p:spTgt spid="9"/>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2.59259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a:t>
            </a: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Health Checks</a:t>
            </a:r>
          </a:p>
        </p:txBody>
      </p:sp>
      <p:grpSp>
        <p:nvGrpSpPr>
          <p:cNvPr id="5" name="Group 4">
            <a:extLst>
              <a:ext uri="{FF2B5EF4-FFF2-40B4-BE49-F238E27FC236}">
                <a16:creationId xmlns:a16="http://schemas.microsoft.com/office/drawing/2014/main" id="{A3A1C794-44EF-2AF6-B984-3E14319FCB9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2904166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Una pila lista para la nube para construir observables,</a:t>
            </a:r>
            <a:b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Aplicaciones distribuidas listas para la producción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grpSp>
        <p:nvGrpSpPr>
          <p:cNvPr id="27" name="Group 26">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Metrics</a:t>
                </a: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Structured Logs</a:t>
                </a: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Dependencies</a:t>
                </a: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753662" cy="365760"/>
              <a:chOff x="1129818" y="4468732"/>
              <a:chExt cx="2753662" cy="365760"/>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Distributed Traces</a:t>
                </a: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Developer Dashboard</a:t>
            </a:r>
            <a:endParaRPr lang="en-US" sz="1800"/>
          </a:p>
        </p:txBody>
      </p:sp>
      <p:pic>
        <p:nvPicPr>
          <p:cNvPr id="4" name="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s-ES" dirty="0"/>
              <a:t>Integración del </a:t>
            </a:r>
            <a:r>
              <a:rPr lang="es-ES" dirty="0" err="1"/>
              <a:t>Developer</a:t>
            </a:r>
            <a:r>
              <a:rPr lang="es-ES" dirty="0"/>
              <a:t> </a:t>
            </a:r>
            <a:r>
              <a:rPr lang="es-ES" dirty="0" err="1"/>
              <a:t>Dashboard</a:t>
            </a:r>
            <a:endParaRPr lang="es-ES" dirty="0"/>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s-ES" sz="2200" b="1" kern="0" spc="-75" dirty="0" err="1">
                <a:latin typeface="Segoe UI Semibold" panose="020B0502040204020203" pitchFamily="34" charset="0"/>
                <a:cs typeface="Segoe UI Semibold" panose="020B0502040204020203" pitchFamily="34" charset="0"/>
              </a:rPr>
              <a:t>Standalone</a:t>
            </a:r>
            <a:endParaRPr lang="es-ES" sz="2200" b="1" kern="0" spc="-75" dirty="0">
              <a:latin typeface="Segoe UI Semibold" panose="020B0502040204020203" pitchFamily="34" charset="0"/>
              <a:cs typeface="Segoe UI Semibold" panose="020B0502040204020203" pitchFamily="34" charset="0"/>
            </a:endParaRPr>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s-ES" sz="2200" b="1" kern="0" spc="-75" dirty="0">
                <a:latin typeface="Segoe UI Semibold" panose="020B0502040204020203" pitchFamily="34" charset="0"/>
                <a:cs typeface="Segoe UI Semibold" panose="020B0502040204020203" pitchFamily="34" charset="0"/>
              </a:rPr>
              <a:t>.NET Aspire App Host</a:t>
            </a:r>
          </a:p>
        </p:txBody>
      </p:sp>
      <p:sp>
        <p:nvSpPr>
          <p:cNvPr id="5" name="Rectangle: Rounded Corners 4">
            <a:extLst>
              <a:ext uri="{FF2B5EF4-FFF2-40B4-BE49-F238E27FC236}">
                <a16:creationId xmlns:a16="http://schemas.microsoft.com/office/drawing/2014/main" id="{641D56A9-740C-1BAE-DFD0-C953FFA49D9A}"/>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900" dirty="0" err="1"/>
              <a:t>docker</a:t>
            </a:r>
            <a:r>
              <a:rPr lang="es-ES" sz="900" dirty="0"/>
              <a:t> run --</a:t>
            </a:r>
            <a:r>
              <a:rPr lang="es-ES" sz="900" dirty="0" err="1"/>
              <a:t>rm</a:t>
            </a:r>
            <a:r>
              <a:rPr lang="es-ES" sz="900" dirty="0"/>
              <a:t> -</a:t>
            </a:r>
            <a:r>
              <a:rPr lang="es-ES" sz="900" dirty="0" err="1"/>
              <a:t>it</a:t>
            </a:r>
            <a:r>
              <a:rPr lang="es-ES" sz="900" dirty="0"/>
              <a:t> -p 18888:18888 -p 4317:18889 -d --</a:t>
            </a:r>
            <a:r>
              <a:rPr lang="es-ES" sz="900" dirty="0" err="1"/>
              <a:t>name</a:t>
            </a:r>
            <a:r>
              <a:rPr lang="es-ES" sz="900" dirty="0"/>
              <a:t> aspire-</a:t>
            </a:r>
            <a:r>
              <a:rPr lang="es-ES" sz="900" dirty="0" err="1"/>
              <a:t>dashboard</a:t>
            </a:r>
            <a:r>
              <a:rPr lang="es-ES" sz="900" dirty="0"/>
              <a:t> mcr.microsoft.com/</a:t>
            </a:r>
            <a:r>
              <a:rPr lang="es-ES" sz="900" dirty="0" err="1"/>
              <a:t>dotnet</a:t>
            </a:r>
            <a:r>
              <a:rPr lang="es-ES" sz="900" dirty="0"/>
              <a:t>/aspire-dashboard:8.0.0</a:t>
            </a:r>
          </a:p>
        </p:txBody>
      </p:sp>
      <p:pic>
        <p:nvPicPr>
          <p:cNvPr id="6" name="Picture 5">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
        <p:nvSpPr>
          <p:cNvPr id="12" name="TextBox 11">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s-ES" b="0" i="0" dirty="0" err="1">
                <a:solidFill>
                  <a:srgbClr val="161616"/>
                </a:solidFill>
                <a:effectLst/>
                <a:latin typeface="SFMono-Regular"/>
              </a:rPr>
              <a:t>docker</a:t>
            </a:r>
            <a:r>
              <a:rPr lang="es-ES" b="0" i="0" dirty="0">
                <a:solidFill>
                  <a:srgbClr val="161616"/>
                </a:solidFill>
                <a:effectLst/>
                <a:latin typeface="SFMono-Regular"/>
              </a:rPr>
              <a:t> run</a:t>
            </a:r>
            <a:r>
              <a:rPr lang="es-ES" b="0" i="0" dirty="0">
                <a:solidFill>
                  <a:srgbClr val="006881"/>
                </a:solidFill>
                <a:effectLst/>
                <a:latin typeface="SFMono-Regular"/>
              </a:rPr>
              <a:t> --</a:t>
            </a:r>
            <a:r>
              <a:rPr lang="es-ES" b="0" i="0" dirty="0" err="1">
                <a:solidFill>
                  <a:srgbClr val="006881"/>
                </a:solidFill>
                <a:effectLst/>
                <a:latin typeface="SFMono-Regular"/>
              </a:rPr>
              <a:t>rm</a:t>
            </a:r>
            <a:r>
              <a:rPr lang="es-ES" b="0" i="0" dirty="0">
                <a:solidFill>
                  <a:srgbClr val="006881"/>
                </a:solidFill>
                <a:effectLst/>
                <a:latin typeface="SFMono-Regular"/>
              </a:rPr>
              <a:t> -</a:t>
            </a:r>
            <a:r>
              <a:rPr lang="es-ES" b="0" i="0" dirty="0" err="1">
                <a:solidFill>
                  <a:srgbClr val="006881"/>
                </a:solidFill>
                <a:effectLst/>
                <a:latin typeface="SFMono-Regular"/>
              </a:rPr>
              <a:t>it</a:t>
            </a:r>
            <a:r>
              <a:rPr lang="es-ES" b="0" i="0" dirty="0">
                <a:solidFill>
                  <a:srgbClr val="161616"/>
                </a:solidFill>
                <a:effectLst/>
                <a:latin typeface="SFMono-Regular"/>
              </a:rPr>
              <a:t> ` </a:t>
            </a:r>
          </a:p>
          <a:p>
            <a:r>
              <a:rPr lang="es-ES" dirty="0">
                <a:solidFill>
                  <a:srgbClr val="006881"/>
                </a:solidFill>
                <a:latin typeface="SFMono-Regular"/>
              </a:rPr>
              <a:t>  </a:t>
            </a:r>
            <a:r>
              <a:rPr lang="es-ES" b="0" i="0" dirty="0">
                <a:solidFill>
                  <a:srgbClr val="006881"/>
                </a:solidFill>
                <a:effectLst/>
                <a:latin typeface="SFMono-Regular"/>
              </a:rPr>
              <a:t>   -p</a:t>
            </a:r>
            <a:r>
              <a:rPr lang="es-ES" b="0" i="0" dirty="0">
                <a:solidFill>
                  <a:srgbClr val="161616"/>
                </a:solidFill>
                <a:effectLst/>
                <a:latin typeface="SFMono-Regular"/>
              </a:rPr>
              <a:t> 18888:18888 ` </a:t>
            </a:r>
          </a:p>
          <a:p>
            <a:r>
              <a:rPr lang="es-ES" b="0" i="0" dirty="0">
                <a:solidFill>
                  <a:srgbClr val="006881"/>
                </a:solidFill>
                <a:effectLst/>
                <a:latin typeface="SFMono-Regular"/>
              </a:rPr>
              <a:t>     -p</a:t>
            </a:r>
            <a:r>
              <a:rPr lang="es-ES" b="0" i="0" dirty="0">
                <a:solidFill>
                  <a:srgbClr val="161616"/>
                </a:solidFill>
                <a:effectLst/>
                <a:latin typeface="SFMono-Regular"/>
              </a:rPr>
              <a:t> 4317:18889</a:t>
            </a:r>
            <a:r>
              <a:rPr lang="es-ES" b="0" i="0" dirty="0">
                <a:solidFill>
                  <a:srgbClr val="006881"/>
                </a:solidFill>
                <a:effectLst/>
                <a:latin typeface="SFMono-Regular"/>
              </a:rPr>
              <a:t> -d</a:t>
            </a:r>
            <a:r>
              <a:rPr lang="es-ES" b="0" i="0" dirty="0">
                <a:solidFill>
                  <a:srgbClr val="161616"/>
                </a:solidFill>
                <a:effectLst/>
                <a:latin typeface="SFMono-Regular"/>
              </a:rPr>
              <a:t> ` </a:t>
            </a:r>
          </a:p>
          <a:p>
            <a:r>
              <a:rPr lang="es-ES" b="0" i="0" dirty="0">
                <a:solidFill>
                  <a:srgbClr val="006881"/>
                </a:solidFill>
                <a:effectLst/>
                <a:latin typeface="SFMono-Regular"/>
              </a:rPr>
              <a:t>     --</a:t>
            </a:r>
            <a:r>
              <a:rPr lang="es-ES" b="0" i="0" dirty="0" err="1">
                <a:solidFill>
                  <a:srgbClr val="006881"/>
                </a:solidFill>
                <a:effectLst/>
                <a:latin typeface="SFMono-Regular"/>
              </a:rPr>
              <a:t>name</a:t>
            </a:r>
            <a:r>
              <a:rPr lang="es-ES" b="0" i="0" dirty="0">
                <a:solidFill>
                  <a:srgbClr val="161616"/>
                </a:solidFill>
                <a:effectLst/>
                <a:latin typeface="SFMono-Regular"/>
              </a:rPr>
              <a:t> </a:t>
            </a:r>
            <a:r>
              <a:rPr lang="es-ES" b="0" i="0" dirty="0">
                <a:solidFill>
                  <a:srgbClr val="0101FD"/>
                </a:solidFill>
                <a:effectLst/>
                <a:latin typeface="SFMono-Regular"/>
              </a:rPr>
              <a:t>aspire-</a:t>
            </a:r>
            <a:r>
              <a:rPr lang="es-ES" b="0" i="0" dirty="0" err="1">
                <a:solidFill>
                  <a:srgbClr val="0101FD"/>
                </a:solidFill>
                <a:effectLst/>
                <a:latin typeface="SFMono-Regular"/>
              </a:rPr>
              <a:t>dashboard</a:t>
            </a:r>
            <a:r>
              <a:rPr lang="es-ES" b="0" i="0" dirty="0">
                <a:solidFill>
                  <a:srgbClr val="161616"/>
                </a:solidFill>
                <a:effectLst/>
                <a:latin typeface="SFMono-Regular"/>
              </a:rPr>
              <a:t> ` </a:t>
            </a:r>
          </a:p>
          <a:p>
            <a:r>
              <a:rPr lang="es-ES" b="0" i="0" dirty="0">
                <a:solidFill>
                  <a:srgbClr val="161616"/>
                </a:solidFill>
                <a:effectLst/>
                <a:latin typeface="SFMono-Regular"/>
              </a:rPr>
              <a:t>     mcr.microsoft.com/</a:t>
            </a:r>
            <a:r>
              <a:rPr lang="es-ES" b="0" i="0" dirty="0" err="1">
                <a:solidFill>
                  <a:srgbClr val="161616"/>
                </a:solidFill>
                <a:effectLst/>
                <a:latin typeface="SFMono-Regular"/>
              </a:rPr>
              <a:t>dotnet</a:t>
            </a:r>
            <a:r>
              <a:rPr lang="es-ES" b="0" i="0" dirty="0">
                <a:solidFill>
                  <a:srgbClr val="161616"/>
                </a:solidFill>
                <a:effectLst/>
                <a:latin typeface="SFMono-Regular"/>
              </a:rPr>
              <a:t>/</a:t>
            </a:r>
            <a:r>
              <a:rPr lang="es-ES" b="0" i="0" dirty="0">
                <a:solidFill>
                  <a:srgbClr val="0101FD"/>
                </a:solidFill>
                <a:effectLst/>
                <a:latin typeface="SFMono-Regular"/>
              </a:rPr>
              <a:t>aspire-dashboard</a:t>
            </a:r>
            <a:r>
              <a:rPr lang="es-ES" b="0" i="0" dirty="0">
                <a:solidFill>
                  <a:srgbClr val="161616"/>
                </a:solidFill>
                <a:effectLst/>
                <a:latin typeface="SFMono-Regular"/>
              </a:rPr>
              <a:t>:8.0.0</a:t>
            </a:r>
            <a:endParaRPr lang="es-ES" dirty="0"/>
          </a:p>
        </p:txBody>
      </p:sp>
    </p:spTree>
    <p:extLst>
      <p:ext uri="{BB962C8B-B14F-4D97-AF65-F5344CB8AC3E}">
        <p14:creationId xmlns:p14="http://schemas.microsoft.com/office/powerpoint/2010/main" val="23163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Una pila lista para la nube para construir observables,</a:t>
            </a:r>
            <a:b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Aplicaciones distribuidas listas para la producción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Antes</a:t>
            </a:r>
          </a:p>
        </p:txBody>
      </p:sp>
      <p:pic>
        <p:nvPicPr>
          <p:cNvPr id="1026" name="Picture 2">
            <a:extLst>
              <a:ext uri="{FF2B5EF4-FFF2-40B4-BE49-F238E27FC236}">
                <a16:creationId xmlns:a16="http://schemas.microsoft.com/office/drawing/2014/main" id="{C9A7F2CF-425B-940D-06F0-2DA12F868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508D5F-82B7-1C22-7C5E-7684AF68E7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spTree>
    <p:extLst>
      <p:ext uri="{BB962C8B-B14F-4D97-AF65-F5344CB8AC3E}">
        <p14:creationId xmlns:p14="http://schemas.microsoft.com/office/powerpoint/2010/main" val="86113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Orchestration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 name="TextBox 1">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a:solidFill>
                  <a:srgbClr val="0000FF"/>
                </a:solidFill>
                <a:effectLst/>
                <a:latin typeface="Consolas" panose="020B0609020204030204" pitchFamily="49" charset="0"/>
              </a:rPr>
              <a:t>var</a:t>
            </a:r>
            <a:r>
              <a:rPr lang="en-US" sz="2000" b="0">
                <a:solidFill>
                  <a:srgbClr val="000000"/>
                </a:solidFill>
                <a:effectLst/>
                <a:latin typeface="Consolas" panose="020B0609020204030204" pitchFamily="49" charset="0"/>
              </a:rPr>
              <a:t> </a:t>
            </a:r>
            <a:r>
              <a:rPr lang="en-US" sz="2000" b="0">
                <a:solidFill>
                  <a:srgbClr val="001080"/>
                </a:solidFill>
                <a:effectLst/>
                <a:latin typeface="Consolas" panose="020B0609020204030204" pitchFamily="49" charset="0"/>
              </a:rPr>
              <a:t>builder</a:t>
            </a:r>
            <a:r>
              <a:rPr lang="en-US" sz="2000" b="0">
                <a:solidFill>
                  <a:srgbClr val="000000"/>
                </a:solidFill>
                <a:effectLst/>
                <a:latin typeface="Consolas" panose="020B0609020204030204" pitchFamily="49" charset="0"/>
              </a:rPr>
              <a:t> = </a:t>
            </a:r>
            <a:r>
              <a:rPr lang="en-US" sz="2000" b="0" err="1">
                <a:solidFill>
                  <a:srgbClr val="267F99"/>
                </a:solidFill>
                <a:effectLst/>
                <a:latin typeface="Consolas" panose="020B0609020204030204" pitchFamily="49" charset="0"/>
              </a:rPr>
              <a:t>DistributedApplication</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CreateBuilder</a:t>
            </a:r>
            <a:r>
              <a:rPr lang="en-US" sz="2000" b="0">
                <a:solidFill>
                  <a:srgbClr val="000000"/>
                </a:solidFill>
                <a:effectLst/>
                <a:latin typeface="Consolas" panose="020B0609020204030204" pitchFamily="49" charset="0"/>
              </a:rPr>
              <a:t>(</a:t>
            </a:r>
            <a:r>
              <a:rPr lang="en-US" sz="2000" b="0" err="1">
                <a:solidFill>
                  <a:srgbClr val="0000FF"/>
                </a:solidFill>
                <a:effectLst/>
                <a:latin typeface="Consolas" panose="020B0609020204030204" pitchFamily="49" charset="0"/>
              </a:rPr>
              <a:t>args</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ApiService</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apiservice</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Web</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webfrontend</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Build</a:t>
            </a:r>
            <a:r>
              <a:rPr lang="en-US" sz="2000" b="0">
                <a:solidFill>
                  <a:srgbClr val="000000"/>
                </a:solidFill>
                <a:effectLst/>
                <a:latin typeface="Consolas" panose="020B0609020204030204" pitchFamily="49" charset="0"/>
              </a:rPr>
              <a:t>().</a:t>
            </a:r>
            <a:r>
              <a:rPr lang="en-US" sz="2000" b="0">
                <a:solidFill>
                  <a:srgbClr val="795E26"/>
                </a:solidFill>
                <a:effectLst/>
                <a:latin typeface="Consolas" panose="020B0609020204030204" pitchFamily="49" charset="0"/>
              </a:rPr>
              <a:t>Run</a:t>
            </a:r>
            <a:r>
              <a:rPr lang="en-US" sz="2000" b="0">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Autofit/>
          </a:bodyPr>
          <a:lstStyle/>
          <a:p>
            <a:r>
              <a:rPr lang="es-ES" sz="3600" dirty="0"/>
              <a:t>Construya cualquier app con una plataforma unificada</a:t>
            </a:r>
            <a:endParaRPr lang="en-US" sz="3600" dirty="0"/>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err="1"/>
              <a:t>Después</a:t>
            </a:r>
            <a:endParaRPr lang="en-US" dirty="0"/>
          </a:p>
        </p:txBody>
      </p:sp>
      <p:pic>
        <p:nvPicPr>
          <p:cNvPr id="5" name="Picture 4">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3032227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t>Visual Studio Tooling for .NET Aspire</a:t>
            </a:r>
          </a:p>
        </p:txBody>
      </p:sp>
      <p:pic>
        <p:nvPicPr>
          <p:cNvPr id="4" name="Untitled Project">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Una pila lista para la nube para construir observables,</a:t>
            </a:r>
            <a:b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Aplicaciones distribuidas listas para la producción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Antes</a:t>
            </a:r>
          </a:p>
        </p:txBody>
      </p:sp>
      <p:sp>
        <p:nvSpPr>
          <p:cNvPr id="3" name="TextBox 2">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
        <p:nvSpPr>
          <p:cNvPr id="5" name="TextBox 4">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5053D98-B331-1B53-A697-415B294716B6}"/>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a:solidFill>
                  <a:schemeClr val="bg1"/>
                </a:solidFill>
              </a:rPr>
              <a:t>Service Discovery</a:t>
            </a:r>
          </a:p>
        </p:txBody>
      </p:sp>
      <p:sp>
        <p:nvSpPr>
          <p:cNvPr id="5" name="TextBox 4">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s-ES" dirty="0"/>
              <a:t>Todavía hay cadenas de conexión 😀</a:t>
            </a:r>
            <a:endParaRPr lang="en-US" dirty="0"/>
          </a:p>
        </p:txBody>
      </p:sp>
      <p:pic>
        <p:nvPicPr>
          <p:cNvPr id="4" name="Picture 3">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85289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400" dirty="0" err="1"/>
              <a:t>Todas</a:t>
            </a:r>
            <a:r>
              <a:rPr lang="en-US" sz="2400" dirty="0"/>
              <a:t> las </a:t>
            </a:r>
            <a:r>
              <a:rPr lang="en-US" sz="2400" dirty="0" err="1"/>
              <a:t>aplicaciones</a:t>
            </a:r>
            <a:r>
              <a:rPr lang="en-US" sz="2400" dirty="0"/>
              <a:t> </a:t>
            </a:r>
            <a:r>
              <a:rPr lang="en-US" sz="2400" dirty="0" err="1"/>
              <a:t>necesitan</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Una pila lista para la nube para construir observables,</a:t>
            </a:r>
            <a:b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Aplicaciones distribuidas listas para la producción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6287" y="2054592"/>
              <a:ext cx="168326" cy="168326"/>
            </a:xfrm>
            <a:prstGeom prst="rect">
              <a:avLst/>
            </a:prstGeom>
          </p:spPr>
        </p:pic>
      </p:grpSp>
      <p:pic>
        <p:nvPicPr>
          <p:cNvPr id="4" name="Picture 3">
            <a:extLst>
              <a:ext uri="{FF2B5EF4-FFF2-40B4-BE49-F238E27FC236}">
                <a16:creationId xmlns:a16="http://schemas.microsoft.com/office/drawing/2014/main" id="{C78BB145-EA76-831C-8E73-B2145EC4517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dirty="0" err="1">
                <a:solidFill>
                  <a:schemeClr val="bg1"/>
                </a:solidFill>
              </a:rPr>
              <a:t>Componentes</a:t>
            </a:r>
            <a:endParaRPr lang="en-US" sz="2699" dirty="0">
              <a:solidFill>
                <a:schemeClr val="bg1"/>
              </a:solidFill>
            </a:endParaRPr>
          </a:p>
        </p:txBody>
      </p:sp>
      <p:pic>
        <p:nvPicPr>
          <p:cNvPr id="24" name="Graphic 23">
            <a:extLst>
              <a:ext uri="{FF2B5EF4-FFF2-40B4-BE49-F238E27FC236}">
                <a16:creationId xmlns:a16="http://schemas.microsoft.com/office/drawing/2014/main" id="{FFFD8120-7BA8-1242-5729-A328EA3EE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85489" y="3186220"/>
            <a:ext cx="1821741" cy="285971"/>
          </a:xfrm>
          <a:prstGeom prst="rect">
            <a:avLst/>
          </a:prstGeom>
        </p:spPr>
      </p:pic>
      <p:pic>
        <p:nvPicPr>
          <p:cNvPr id="27" name="Graphic 26">
            <a:extLst>
              <a:ext uri="{FF2B5EF4-FFF2-40B4-BE49-F238E27FC236}">
                <a16:creationId xmlns:a16="http://schemas.microsoft.com/office/drawing/2014/main" id="{24204662-8BA1-CDB3-4AD0-1DDAB26FD73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5459" y="3183239"/>
            <a:ext cx="1439462" cy="491523"/>
          </a:xfrm>
          <a:prstGeom prst="rect">
            <a:avLst/>
          </a:prstGeom>
        </p:spPr>
      </p:pic>
      <p:grpSp>
        <p:nvGrpSpPr>
          <p:cNvPr id="13" name="Group 12">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58028" y="4397397"/>
              <a:ext cx="718682" cy="718682"/>
            </a:xfrm>
            <a:prstGeom prst="rect">
              <a:avLst/>
            </a:prstGeom>
          </p:spPr>
        </p:pic>
      </p:grpSp>
      <p:pic>
        <p:nvPicPr>
          <p:cNvPr id="26" name="Picture 25">
            <a:extLst>
              <a:ext uri="{FF2B5EF4-FFF2-40B4-BE49-F238E27FC236}">
                <a16:creationId xmlns:a16="http://schemas.microsoft.com/office/drawing/2014/main" id="{0CA64AA3-C774-541D-DC67-4663A6B9C828}"/>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CA51CA4-A43B-8B58-27E5-EFE6E92AB8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7658" y="5340831"/>
            <a:ext cx="668818" cy="668818"/>
          </a:xfrm>
          <a:prstGeom prst="rect">
            <a:avLst/>
          </a:prstGeom>
        </p:spPr>
      </p:pic>
      <p:pic>
        <p:nvPicPr>
          <p:cNvPr id="6" name="Graphic 5">
            <a:extLst>
              <a:ext uri="{FF2B5EF4-FFF2-40B4-BE49-F238E27FC236}">
                <a16:creationId xmlns:a16="http://schemas.microsoft.com/office/drawing/2014/main" id="{C6AEDE91-40D5-2455-F34D-7B1AC08481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057532" y="5326948"/>
            <a:ext cx="732552" cy="732552"/>
          </a:xfrm>
          <a:prstGeom prst="rect">
            <a:avLst/>
          </a:prstGeom>
        </p:spPr>
      </p:pic>
      <p:pic>
        <p:nvPicPr>
          <p:cNvPr id="8" name="Graphic 7">
            <a:extLst>
              <a:ext uri="{FF2B5EF4-FFF2-40B4-BE49-F238E27FC236}">
                <a16:creationId xmlns:a16="http://schemas.microsoft.com/office/drawing/2014/main" id="{217D9D4B-7EA2-A366-9A66-8242184C71A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876559" y="5326948"/>
            <a:ext cx="732552" cy="732552"/>
          </a:xfrm>
          <a:prstGeom prst="rect">
            <a:avLst/>
          </a:prstGeom>
        </p:spPr>
      </p:pic>
      <p:pic>
        <p:nvPicPr>
          <p:cNvPr id="10" name="Graphic 9">
            <a:extLst>
              <a:ext uri="{FF2B5EF4-FFF2-40B4-BE49-F238E27FC236}">
                <a16:creationId xmlns:a16="http://schemas.microsoft.com/office/drawing/2014/main" id="{A89BB46C-6032-7658-9C19-92993205808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95585" y="5313053"/>
            <a:ext cx="732552" cy="732552"/>
          </a:xfrm>
          <a:prstGeom prst="rect">
            <a:avLst/>
          </a:prstGeom>
        </p:spPr>
      </p:pic>
      <p:pic>
        <p:nvPicPr>
          <p:cNvPr id="23" name="Graphic 22">
            <a:extLst>
              <a:ext uri="{FF2B5EF4-FFF2-40B4-BE49-F238E27FC236}">
                <a16:creationId xmlns:a16="http://schemas.microsoft.com/office/drawing/2014/main" id="{20AA081F-BA4F-8E45-B7EC-66DA83CE5AD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703206" y="5285292"/>
            <a:ext cx="749111" cy="749111"/>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Component Orchestration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6" name="Speech Bubble: Oval 5">
            <a:extLst>
              <a:ext uri="{FF2B5EF4-FFF2-40B4-BE49-F238E27FC236}">
                <a16:creationId xmlns:a16="http://schemas.microsoft.com/office/drawing/2014/main" id="{1175209D-748B-8D67-2645-C9863AA52B4B}"/>
              </a:ext>
            </a:extLst>
          </p:cNvPr>
          <p:cNvSpPr/>
          <p:nvPr/>
        </p:nvSpPr>
        <p:spPr>
          <a:xfrm>
            <a:off x="8813800" y="17178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¡Automáticamente desplegará la imagen del contenedor y la iniciará en Docker o </a:t>
            </a:r>
            <a:r>
              <a:rPr lang="es-ES" dirty="0" err="1"/>
              <a:t>Podman</a:t>
            </a:r>
            <a:r>
              <a:rPr lang="es-ES" dirty="0"/>
              <a:t>!</a:t>
            </a:r>
            <a:endParaRPr lang="en-US" dirty="0"/>
          </a:p>
        </p:txBody>
      </p:sp>
      <p:sp>
        <p:nvSpPr>
          <p:cNvPr id="8" name="TextBox 7">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2" grpId="0" animBg="1"/>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Component Integration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Configura el servicio con reintentos, comprobaciones de estado correspondientes, registro y telemetría!!!</a:t>
            </a:r>
            <a:endParaRPr lang="en-US" dirty="0"/>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32955576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Una pila lista para la nube para construir observables,</a:t>
            </a:r>
            <a:b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Aplicaciones distribuidas listas para la producción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400" dirty="0" err="1"/>
              <a:t>Integraciones</a:t>
            </a:r>
            <a:r>
              <a:rPr lang="en-US" sz="2400" dirty="0"/>
              <a:t> e </a:t>
            </a:r>
            <a:r>
              <a:rPr lang="en-US" sz="2400" dirty="0" err="1"/>
              <a:t>implementación</a:t>
            </a:r>
            <a:r>
              <a:rPr lang="en-US" sz="2400" dirty="0"/>
              <a:t> flexibles</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pic>
        <p:nvPicPr>
          <p:cNvPr id="3" name="Picture 2" descr="A blue and white cloud with arrows and squares&#10;&#10;Description automatically generated">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 logo of a cube&#10;&#10;Description automatically generated with medium confidence">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pic>
        <p:nvPicPr>
          <p:cNvPr id="1026" name="Picture 2">
            <a:extLst>
              <a:ext uri="{FF2B5EF4-FFF2-40B4-BE49-F238E27FC236}">
                <a16:creationId xmlns:a16="http://schemas.microsoft.com/office/drawing/2014/main" id="{3ED201A0-19C6-03E5-73F4-8A72E1A2B6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par>
                                <p:cTn id="30" presetID="10" presetClass="entr" presetSubtype="0"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par>
                                <p:cTn id="33" presetID="10"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fade">
                                      <p:cBhvr>
                                        <p:cTn id="35" dur="500"/>
                                        <p:tgtEl>
                                          <p:spTgt spid="1032"/>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26"/>
                                        </p:tgtEl>
                                        <p:attrNameLst>
                                          <p:attrName>style.visibility</p:attrName>
                                        </p:attrNameLst>
                                      </p:cBhvr>
                                      <p:to>
                                        <p:strVal val="visible"/>
                                      </p:to>
                                    </p:set>
                                    <p:animEffect transition="in" filter="fade">
                                      <p:cBhvr>
                                        <p:cTn id="63" dur="500"/>
                                        <p:tgtEl>
                                          <p:spTgt spid="10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lish from VS">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Una pila lista para la nube para construir observables,</a:t>
            </a:r>
            <a:b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Aplicaciones distribuidas listas para la producción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471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1E22B48A-15C1-4185-DED8-26E89AA0C2A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s-E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s-E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s-ES" sz="2000" kern="0" dirty="0" err="1">
                  <a:ln w="3175">
                    <a:noFill/>
                  </a:ln>
                  <a:solidFill>
                    <a:srgbClr val="3A20A0"/>
                  </a:solidFill>
                  <a:latin typeface="Open Sans SemiBold"/>
                  <a:ea typeface="Open Sans SemiBold"/>
                  <a:cs typeface="Open Sans SemiBold"/>
                </a:rPr>
                <a:t>Observability</a:t>
              </a:r>
              <a:endParaRPr lang="es-ES" sz="2000" kern="0" dirty="0">
                <a:ln w="3175">
                  <a:noFill/>
                </a:ln>
                <a:solidFill>
                  <a:srgbClr val="3A20A0"/>
                </a:solidFill>
                <a:latin typeface="Open Sans SemiBold"/>
                <a:ea typeface="Open Sans SemiBold"/>
                <a:cs typeface="Open Sans SemiBold"/>
              </a:endParaRPr>
            </a:p>
          </p:txBody>
        </p:sp>
      </p:grpSp>
      <p:grpSp>
        <p:nvGrpSpPr>
          <p:cNvPr id="104" name="Group 103">
            <a:extLst>
              <a:ext uri="{FF2B5EF4-FFF2-40B4-BE49-F238E27FC236}">
                <a16:creationId xmlns:a16="http://schemas.microsoft.com/office/drawing/2014/main" id="{6F110257-6F04-494D-EF87-AD1C7DB098A4}"/>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s-E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s-ES" sz="2000" kern="0" dirty="0" err="1">
                  <a:ln w="3175">
                    <a:noFill/>
                  </a:ln>
                  <a:solidFill>
                    <a:srgbClr val="3A20A0"/>
                  </a:solidFill>
                  <a:latin typeface="Open Sans SemiBold"/>
                  <a:ea typeface="Open Sans SemiBold"/>
                  <a:cs typeface="Open Sans SemiBold"/>
                </a:rPr>
                <a:t>Resiliency</a:t>
              </a:r>
              <a:endParaRPr lang="es-ES" sz="2000" kern="0" dirty="0">
                <a:ln w="3175">
                  <a:noFill/>
                </a:ln>
                <a:solidFill>
                  <a:srgbClr val="3A20A0"/>
                </a:solidFill>
                <a:latin typeface="Open Sans SemiBold"/>
                <a:ea typeface="Open Sans SemiBold"/>
                <a:cs typeface="Open Sans SemiBold"/>
              </a:endParaRPr>
            </a:p>
          </p:txBody>
        </p:sp>
      </p:grpSp>
      <p:grpSp>
        <p:nvGrpSpPr>
          <p:cNvPr id="105" name="Group 104">
            <a:extLst>
              <a:ext uri="{FF2B5EF4-FFF2-40B4-BE49-F238E27FC236}">
                <a16:creationId xmlns:a16="http://schemas.microsoft.com/office/drawing/2014/main" id="{1FC35A17-3A25-1A5C-2534-04A86E2978D9}"/>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s-E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s-ES" sz="2000" kern="0" dirty="0" err="1">
                  <a:ln w="3175">
                    <a:noFill/>
                  </a:ln>
                  <a:solidFill>
                    <a:srgbClr val="3A20A0"/>
                  </a:solidFill>
                  <a:latin typeface="Open Sans SemiBold"/>
                  <a:ea typeface="Open Sans SemiBold"/>
                  <a:cs typeface="Open Sans SemiBold"/>
                </a:rPr>
                <a:t>Scalability</a:t>
              </a:r>
              <a:r>
                <a:rPr lang="es-ES" sz="2000" kern="0" dirty="0">
                  <a:ln w="3175">
                    <a:noFill/>
                  </a:ln>
                  <a:solidFill>
                    <a:srgbClr val="3A20A0"/>
                  </a:solidFill>
                  <a:latin typeface="Open Sans SemiBold"/>
                  <a:ea typeface="Open Sans SemiBold"/>
                  <a:cs typeface="Open Sans SemiBold"/>
                </a:rPr>
                <a:t> </a:t>
              </a:r>
            </a:p>
          </p:txBody>
        </p:sp>
      </p:grpSp>
      <p:grpSp>
        <p:nvGrpSpPr>
          <p:cNvPr id="106" name="Group 105">
            <a:extLst>
              <a:ext uri="{FF2B5EF4-FFF2-40B4-BE49-F238E27FC236}">
                <a16:creationId xmlns:a16="http://schemas.microsoft.com/office/drawing/2014/main" id="{89CEA1D0-E5B4-211A-43A2-07D6805729FA}"/>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s-E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s-ES" sz="2000" kern="0" dirty="0" err="1">
                  <a:ln w="3175">
                    <a:noFill/>
                  </a:ln>
                  <a:solidFill>
                    <a:srgbClr val="3A20A0"/>
                  </a:solidFill>
                  <a:latin typeface="Open Sans SemiBold"/>
                  <a:ea typeface="Open Sans SemiBold"/>
                  <a:cs typeface="Open Sans SemiBold"/>
                </a:rPr>
                <a:t>Manageability</a:t>
              </a:r>
              <a:endParaRPr lang="es-ES" sz="2000" kern="0" dirty="0">
                <a:ln w="3175">
                  <a:noFill/>
                </a:ln>
                <a:solidFill>
                  <a:srgbClr val="3A20A0"/>
                </a:solidFill>
                <a:latin typeface="Open Sans SemiBold"/>
                <a:ea typeface="Open Sans SemiBold"/>
                <a:cs typeface="Open Sans SemiBold"/>
              </a:endParaRPr>
            </a:p>
          </p:txBody>
        </p:sp>
      </p:grpSp>
      <p:grpSp>
        <p:nvGrpSpPr>
          <p:cNvPr id="109" name="Group 108">
            <a:extLst>
              <a:ext uri="{FF2B5EF4-FFF2-40B4-BE49-F238E27FC236}">
                <a16:creationId xmlns:a16="http://schemas.microsoft.com/office/drawing/2014/main" id="{747A5142-91C2-6A7D-12AF-0B8F1CCE1213}"/>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s-ES" sz="1100" dirty="0">
                  <a:solidFill>
                    <a:srgbClr val="FFFFFF"/>
                  </a:solidFill>
                </a:rPr>
                <a:t>Métricas integradas con dimensiones</a:t>
              </a:r>
              <a:endParaRPr kumimoji="0" lang="es-ES" sz="1100" b="1" i="0" u="none" strike="noStrike" kern="0" cap="none" spc="0" normalizeH="0" baseline="0" dirty="0">
                <a:ln w="3175">
                  <a:noFill/>
                </a:ln>
                <a:solidFill>
                  <a:srgbClr val="FFFFFF"/>
                </a:solidFill>
                <a:effectLst/>
                <a:uLnTx/>
                <a:uFillTx/>
              </a:endParaRP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s-ES" sz="1100" dirty="0">
                  <a:solidFill>
                    <a:srgbClr val="FFFFFF"/>
                  </a:solidFill>
                </a:rPr>
                <a:t>Integración de DI para métricas</a:t>
              </a:r>
              <a:endParaRPr kumimoji="0" lang="es-ES" sz="1100" b="1" i="0" u="none" strike="noStrike" kern="0" cap="none" spc="0" normalizeH="0" baseline="0" dirty="0">
                <a:ln w="3175">
                  <a:noFill/>
                </a:ln>
                <a:solidFill>
                  <a:srgbClr val="FFFFFF"/>
                </a:solidFill>
                <a:effectLst/>
                <a:uLnTx/>
                <a:uFillTx/>
              </a:endParaRP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s-ES" sz="1100" dirty="0">
                  <a:solidFill>
                    <a:srgbClr val="FFFFFF"/>
                  </a:solidFill>
                </a:rPr>
                <a:t>Mejor compatibilidad con el registro (más rápido, puede serializar objetos)</a:t>
              </a:r>
              <a:endParaRPr kumimoji="0" lang="es-ES" sz="1100" b="0" i="0" u="none" strike="noStrike" kern="0" cap="none" spc="0" normalizeH="0" baseline="0" dirty="0">
                <a:ln w="3175">
                  <a:noFill/>
                </a:ln>
                <a:solidFill>
                  <a:srgbClr val="FFFFFF"/>
                </a:solidFill>
                <a:effectLst/>
                <a:uLnTx/>
                <a:uFillTx/>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s-ES" sz="1100" dirty="0">
                  <a:solidFill>
                    <a:srgbClr val="FFFFFF"/>
                  </a:solidFill>
                </a:rPr>
                <a:t>Enriquecimiento</a:t>
              </a:r>
              <a:endParaRPr kumimoji="0" lang="es-ES" sz="1100" b="1" i="0" u="none" strike="noStrike" kern="0" cap="none" spc="0" normalizeH="0" baseline="0" dirty="0">
                <a:ln w="3175">
                  <a:noFill/>
                </a:ln>
                <a:solidFill>
                  <a:srgbClr val="FFFFFF"/>
                </a:solidFill>
                <a:effectLst/>
                <a:uLnTx/>
                <a:uFillTx/>
              </a:endParaRP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s-ES" sz="1100" dirty="0">
                  <a:solidFill>
                    <a:srgbClr val="FFFFFF"/>
                  </a:solidFill>
                </a:rPr>
                <a:t>Redacción</a:t>
              </a:r>
              <a:endParaRPr kumimoji="0" lang="es-ES" sz="1100" b="1" i="0" u="none" strike="noStrike" kern="0" cap="none" spc="0" normalizeH="0" baseline="0" dirty="0">
                <a:ln w="3175">
                  <a:noFill/>
                </a:ln>
                <a:solidFill>
                  <a:srgbClr val="FFFFFF"/>
                </a:solidFill>
                <a:effectLst/>
                <a:uLnTx/>
                <a:uFillTx/>
              </a:endParaRP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s-ES" sz="1100" dirty="0">
                  <a:solidFill>
                    <a:srgbClr val="FFFFFF"/>
                  </a:solidFill>
                </a:rPr>
                <a:t>Prueba con </a:t>
              </a:r>
              <a:r>
                <a:rPr lang="es-ES" sz="1100" dirty="0" err="1">
                  <a:solidFill>
                    <a:srgbClr val="FFFFFF"/>
                  </a:solidFill>
                </a:rPr>
                <a:t>fakes</a:t>
              </a:r>
              <a:r>
                <a:rPr lang="es-ES" sz="1100" dirty="0">
                  <a:solidFill>
                    <a:srgbClr val="FFFFFF"/>
                  </a:solidFill>
                </a:rPr>
                <a:t> para el registro y las métricas</a:t>
              </a:r>
              <a:endParaRPr kumimoji="0" lang="es-ES" sz="1100" b="1" i="0" u="none" strike="noStrike" kern="0" cap="none" spc="0" normalizeH="0" baseline="0" dirty="0">
                <a:ln w="3175">
                  <a:noFill/>
                </a:ln>
                <a:solidFill>
                  <a:srgbClr val="FFFFFF"/>
                </a:solidFill>
                <a:effectLst/>
                <a:uLnTx/>
                <a:uFillTx/>
              </a:endParaRPr>
            </a:p>
          </p:txBody>
        </p:sp>
      </p:grpSp>
      <p:grpSp>
        <p:nvGrpSpPr>
          <p:cNvPr id="108" name="Group 107">
            <a:extLst>
              <a:ext uri="{FF2B5EF4-FFF2-40B4-BE49-F238E27FC236}">
                <a16:creationId xmlns:a16="http://schemas.microsoft.com/office/drawing/2014/main" id="{C2706937-9F80-3057-14B9-CA395DDDF2A2}"/>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s-ES" sz="1100" dirty="0">
                  <a:solidFill>
                    <a:srgbClr val="FFFFFF"/>
                  </a:solidFill>
                </a:rPr>
                <a:t>Nuevos paquetes de resistencia basados en </a:t>
              </a:r>
              <a:r>
                <a:rPr lang="es-ES" sz="1100" dirty="0" err="1">
                  <a:solidFill>
                    <a:srgbClr val="FFFFFF"/>
                  </a:solidFill>
                </a:rPr>
                <a:t>Polly</a:t>
              </a:r>
              <a:endParaRPr kumimoji="0" lang="es-ES" sz="1100" b="1" i="0" u="none" strike="noStrike" kern="0" cap="none" spc="0" normalizeH="0" baseline="0" dirty="0">
                <a:ln w="3175">
                  <a:noFill/>
                </a:ln>
                <a:solidFill>
                  <a:srgbClr val="FFFFFF"/>
                </a:solidFill>
                <a:effectLst/>
                <a:uLnTx/>
                <a:uFillTx/>
              </a:endParaRP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s-ES" sz="1100" b="1" i="0" u="none" strike="noStrike" kern="0" cap="none" spc="0" normalizeH="0" baseline="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r>
                <a:rPr kumimoji="0" lang="es-ES" sz="1100" b="1" i="0" u="none" strike="noStrike" kern="0" cap="none" spc="0" normalizeH="0" baseline="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s-ES" sz="1100" b="1" i="0" u="none" strike="noStrike" kern="0" cap="none" spc="0" normalizeH="0" baseline="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Stateful</a:t>
              </a:r>
              <a:r>
                <a:rPr kumimoji="0" lang="es-ES" sz="1100" b="1" i="0" u="none" strike="noStrike" kern="0" cap="none" spc="0" normalizeH="0" baseline="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s-ES" sz="1100" b="1" i="0" u="none" strike="noStrike" kern="0" cap="none" spc="0" normalizeH="0" baseline="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Reconnect</a:t>
              </a:r>
              <a:endParaRPr kumimoji="0" lang="es-ES" sz="1100" b="1" i="0" u="none" strike="noStrike" kern="0" cap="none" spc="0" normalizeH="0" baseline="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7" name="Group 106">
            <a:extLst>
              <a:ext uri="{FF2B5EF4-FFF2-40B4-BE49-F238E27FC236}">
                <a16:creationId xmlns:a16="http://schemas.microsoft.com/office/drawing/2014/main" id="{9A2FCBFD-14E8-600B-C3D1-C320C9363228}"/>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s-ES" sz="1100" dirty="0">
                  <a:solidFill>
                    <a:srgbClr val="FFFFFF"/>
                  </a:solidFill>
                </a:rPr>
                <a:t>AOT (aumento de la densidad)</a:t>
              </a:r>
              <a:endParaRPr lang="es-ES" sz="1000" b="0" dirty="0">
                <a:solidFill>
                  <a:srgbClr val="FFFFFF"/>
                </a:solidFill>
              </a:endParaRP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s-ES" sz="1100" dirty="0">
                  <a:solidFill>
                    <a:srgbClr val="FFFFFF"/>
                  </a:solidFill>
                </a:rPr>
                <a:t>Rendimiento</a:t>
              </a:r>
              <a:endParaRPr kumimoji="0" lang="es-ES" sz="1100" b="1" i="0" u="none" strike="noStrike" kern="0" cap="none" spc="0" normalizeH="0" baseline="0" dirty="0">
                <a:ln w="3175">
                  <a:noFill/>
                </a:ln>
                <a:solidFill>
                  <a:srgbClr val="FFFFFF"/>
                </a:solidFill>
                <a:effectLst/>
                <a:uLnTx/>
                <a:uFillTx/>
              </a:endParaRP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s-ES" sz="1100" b="1" i="0" u="none" strike="noStrike" kern="0" cap="none" spc="0" normalizeH="0" baseline="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a:t>
              </a:r>
              <a:r>
                <a:rPr kumimoji="0" lang="es-ES" sz="1100" b="1" i="0" u="none" strike="noStrike" kern="0" cap="none" spc="0" normalizeH="0" baseline="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Ubuntu</a:t>
              </a:r>
              <a:endParaRPr kumimoji="0" lang="es-ES" sz="1100" b="0" i="0" u="none" strike="noStrike" kern="0" cap="none" spc="0" normalizeH="0" baseline="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s-ES" sz="1100" dirty="0">
                <a:solidFill>
                  <a:srgbClr val="FFFFFF"/>
                </a:solidFill>
              </a:rPr>
              <a:t>Soporte de rotación automática de certificados en </a:t>
            </a:r>
            <a:r>
              <a:rPr lang="es-ES" sz="1100" dirty="0" err="1">
                <a:solidFill>
                  <a:srgbClr val="FFFFFF"/>
                </a:solidFill>
              </a:rPr>
              <a:t>Kestrel</a:t>
            </a:r>
            <a:endParaRPr kumimoji="0" lang="es-ES" sz="1100" b="1" i="0" u="none" strike="noStrike" kern="0" cap="none" spc="0" normalizeH="0" baseline="0" dirty="0">
              <a:ln w="3175">
                <a:noFill/>
              </a:ln>
              <a:solidFill>
                <a:srgbClr val="FFFFFF"/>
              </a:solidFill>
              <a:effectLst/>
              <a:uLnTx/>
              <a:uFillTx/>
            </a:endParaRP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es-ES" dirty="0"/>
              <a:t>.NET 8 incluye</a:t>
            </a:r>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grpSp>
        <p:nvGrpSpPr>
          <p:cNvPr id="23" name="Group 22">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descr="image">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0394" y="2163452"/>
              <a:ext cx="3571875" cy="2108465"/>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t>SDK Workload</a:t>
            </a:r>
          </a:p>
          <a:p>
            <a:pPr marL="0" indent="0" algn="ctr">
              <a:lnSpc>
                <a:spcPct val="100000"/>
              </a:lnSpc>
              <a:buNone/>
            </a:pPr>
            <a:r>
              <a:rPr lang="en-US" sz="1800" dirty="0" err="1"/>
              <a:t>Plantillas</a:t>
            </a:r>
            <a:r>
              <a:rPr lang="en-US" sz="1800" dirty="0"/>
              <a:t>
</a:t>
            </a:r>
            <a:r>
              <a:rPr lang="en-US" sz="1800" dirty="0" err="1"/>
              <a:t>Componentes</a:t>
            </a:r>
            <a:endParaRPr lang="en-US" sz="1800" dirty="0"/>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err="1"/>
              <a:t>Detección</a:t>
            </a:r>
            <a:r>
              <a:rPr lang="en-US" sz="1800" dirty="0"/>
              <a:t> de </a:t>
            </a:r>
            <a:r>
              <a:rPr lang="en-US" sz="1800" dirty="0" err="1"/>
              <a:t>servicios</a:t>
            </a:r>
            <a:endParaRPr lang="en-US" sz="1800" dirty="0"/>
          </a:p>
          <a:p>
            <a:pPr marL="0" indent="0" algn="ctr">
              <a:lnSpc>
                <a:spcPct val="100000"/>
              </a:lnSpc>
              <a:buNone/>
            </a:pPr>
            <a:r>
              <a:rPr lang="en-US" sz="1800" dirty="0"/>
              <a:t>Developer dashboard</a:t>
            </a:r>
          </a:p>
          <a:p>
            <a:pPr marL="0" indent="0" algn="ctr">
              <a:lnSpc>
                <a:spcPct val="100000"/>
              </a:lnSpc>
              <a:buNone/>
            </a:pPr>
            <a:r>
              <a:rPr lang="en-US" sz="1800" dirty="0" err="1"/>
              <a:t>Registros</a:t>
            </a:r>
            <a:r>
              <a:rPr lang="en-US" sz="1800" dirty="0"/>
              <a:t>, </a:t>
            </a:r>
            <a:r>
              <a:rPr lang="en-US" sz="1800" dirty="0" err="1"/>
              <a:t>métricas</a:t>
            </a:r>
            <a:r>
              <a:rPr lang="en-US" sz="1800" dirty="0"/>
              <a:t>, </a:t>
            </a:r>
            <a:r>
              <a:rPr lang="en-US" sz="1800" dirty="0" err="1"/>
              <a:t>seguimientos</a:t>
            </a:r>
            <a:r>
              <a:rPr lang="en-US" sz="1800" dirty="0"/>
              <a:t> </a:t>
            </a:r>
            <a:r>
              <a:rPr lang="en-US" sz="1800" dirty="0" err="1"/>
              <a:t>distribuidos</a:t>
            </a:r>
            <a:endParaRPr lang="en-US" sz="1800" dirty="0"/>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s-ES" sz="1800" dirty="0"/>
              <a:t>Ejecución de un solo comando
Topología de aplicación en C#
Implementación en la nube</a:t>
            </a:r>
            <a:endParaRPr lang="en-US" sz="1800" dirty="0"/>
          </a:p>
        </p:txBody>
      </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en-US" sz="2200" b="1" kern="0" spc="-150" dirty="0" err="1">
                <a:latin typeface="Segoe UI Semibold" panose="020B0502040204020203" pitchFamily="34" charset="0"/>
                <a:cs typeface="Segoe UI Semibold" panose="020B0502040204020203" pitchFamily="34" charset="0"/>
              </a:rPr>
              <a:t>Fácil</a:t>
            </a:r>
            <a:r>
              <a:rPr lang="en-US" sz="2200" b="1" kern="0" spc="-150" dirty="0">
                <a:latin typeface="Segoe UI Semibold" panose="020B0502040204020203" pitchFamily="34" charset="0"/>
                <a:cs typeface="Segoe UI Semibold" panose="020B0502040204020203" pitchFamily="34" charset="0"/>
              </a:rPr>
              <a:t> de </a:t>
            </a:r>
            <a:r>
              <a:rPr lang="en-US" sz="2200" b="1" kern="0" spc="-150" dirty="0" err="1">
                <a:latin typeface="Segoe UI Semibold" panose="020B0502040204020203" pitchFamily="34" charset="0"/>
                <a:cs typeface="Segoe UI Semibold" panose="020B0502040204020203" pitchFamily="34" charset="0"/>
              </a:rPr>
              <a:t>empezar</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en-US" sz="2200" b="1" kern="0" spc="-150" dirty="0" err="1">
                <a:latin typeface="Segoe UI Semibold" panose="020B0502040204020203" pitchFamily="34" charset="0"/>
                <a:cs typeface="Segoe UI Semibold" panose="020B0502040204020203" pitchFamily="34" charset="0"/>
              </a:rPr>
              <a:t>Fácil</a:t>
            </a:r>
            <a:r>
              <a:rPr lang="en-US" sz="2200" b="1" kern="0" spc="-150" dirty="0">
                <a:latin typeface="Segoe UI Semibold" panose="020B0502040204020203" pitchFamily="34" charset="0"/>
                <a:cs typeface="Segoe UI Semibold" panose="020B0502040204020203" pitchFamily="34" charset="0"/>
              </a:rPr>
              <a:t> de </a:t>
            </a:r>
            <a:r>
              <a:rPr lang="en-US" sz="2200" b="1" kern="0" spc="-150" dirty="0" err="1">
                <a:latin typeface="Segoe UI Semibold" panose="020B0502040204020203" pitchFamily="34" charset="0"/>
                <a:cs typeface="Segoe UI Semibold" panose="020B0502040204020203" pitchFamily="34" charset="0"/>
              </a:rPr>
              <a:t>construir</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en-US" sz="2200" b="1" kern="0" spc="-150" dirty="0" err="1">
                <a:latin typeface="Segoe UI Semibold" panose="020B0502040204020203" pitchFamily="34" charset="0"/>
                <a:cs typeface="Segoe UI Semibold" panose="020B0502040204020203" pitchFamily="34" charset="0"/>
              </a:rPr>
              <a:t>Fácil</a:t>
            </a:r>
            <a:r>
              <a:rPr lang="en-US" sz="2200" b="1" kern="0" spc="-150" dirty="0">
                <a:latin typeface="Segoe UI Semibold" panose="020B0502040204020203" pitchFamily="34" charset="0"/>
                <a:cs typeface="Segoe UI Semibold" panose="020B0502040204020203" pitchFamily="34" charset="0"/>
              </a:rPr>
              <a:t> de </a:t>
            </a:r>
            <a:r>
              <a:rPr lang="en-US" sz="2200" b="1" kern="0" spc="-150" dirty="0" err="1">
                <a:latin typeface="Segoe UI Semibold" panose="020B0502040204020203" pitchFamily="34" charset="0"/>
                <a:cs typeface="Segoe UI Semibold" panose="020B0502040204020203" pitchFamily="34" charset="0"/>
              </a:rPr>
              <a:t>desplegar</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9" grpId="0"/>
      <p:bldP spid="4" grpId="0" animBg="1"/>
      <p:bldP spid="5"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0668383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512386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9B643C-9CE7-DCCA-4EC5-09C1E8C157B2}"/>
              </a:ext>
            </a:extLst>
          </p:cNvPr>
          <p:cNvSpPr txBox="1"/>
          <p:nvPr/>
        </p:nvSpPr>
        <p:spPr>
          <a:xfrm>
            <a:off x="608373" y="44390"/>
            <a:ext cx="3233955" cy="121181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en-US" sz="2200" b="1" kern="0" spc="-150" dirty="0" err="1">
                <a:latin typeface="Segoe UI Semibold" panose="020B0502040204020203" pitchFamily="34" charset="0"/>
                <a:cs typeface="Segoe UI Semibold" panose="020B0502040204020203" pitchFamily="34" charset="0"/>
              </a:rPr>
              <a:t>Añadir</a:t>
            </a:r>
            <a:r>
              <a:rPr lang="en-US" sz="2200" b="1" kern="0" spc="-150" dirty="0">
                <a:latin typeface="Segoe UI Semibold" panose="020B0502040204020203" pitchFamily="34" charset="0"/>
                <a:cs typeface="Segoe UI Semibold" panose="020B0502040204020203" pitchFamily="34" charset="0"/>
              </a:rPr>
              <a:t> a </a:t>
            </a:r>
            <a:r>
              <a:rPr lang="en-US" sz="2200" b="1" kern="0" spc="-150" dirty="0" err="1">
                <a:latin typeface="Segoe UI Semibold" panose="020B0502040204020203" pitchFamily="34" charset="0"/>
                <a:cs typeface="Segoe UI Semibold" panose="020B0502040204020203" pitchFamily="34" charset="0"/>
              </a:rPr>
              <a:t>cualquier</a:t>
            </a:r>
            <a:r>
              <a:rPr lang="en-US" sz="2200" b="1" kern="0" spc="-150" dirty="0">
                <a:latin typeface="Segoe UI Semibold" panose="020B0502040204020203" pitchFamily="34" charset="0"/>
                <a:cs typeface="Segoe UI Semibold" panose="020B0502040204020203" pitchFamily="34" charset="0"/>
              </a:rPr>
              <a:t> </a:t>
            </a:r>
            <a:r>
              <a:rPr lang="en-US" sz="2200" b="1" kern="0" spc="-150" dirty="0" err="1">
                <a:latin typeface="Segoe UI Semibold" panose="020B0502040204020203" pitchFamily="34" charset="0"/>
                <a:cs typeface="Segoe UI Semibold" panose="020B0502040204020203" pitchFamily="34" charset="0"/>
              </a:rPr>
              <a:t>aplicación</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en-US" sz="2200" b="1" kern="0" spc="-150" dirty="0">
                <a:latin typeface="Segoe UI Semibold" panose="020B0502040204020203" pitchFamily="34" charset="0"/>
                <a:cs typeface="Segoe UI Semibold" panose="020B0502040204020203" pitchFamily="34" charset="0"/>
              </a:rPr>
              <a:t>¡</a:t>
            </a:r>
            <a:r>
              <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rPr>
              <a:t>.NET Aspire</a:t>
            </a:r>
            <a:r>
              <a:rPr kumimoji="0" lang="en-US" sz="2200" b="1" u="none" strike="noStrike" kern="0" cap="none" spc="-150" normalizeH="0" noProof="0" dirty="0">
                <a:ln>
                  <a:noFill/>
                </a:ln>
                <a:effectLst/>
                <a:uLnTx/>
                <a:uFillTx/>
                <a:latin typeface="Segoe UI Semibold" panose="020B0502040204020203" pitchFamily="34" charset="0"/>
                <a:cs typeface="Segoe UI Semibold" panose="020B0502040204020203" pitchFamily="34" charset="0"/>
              </a:rPr>
              <a:t> </a:t>
            </a:r>
            <a:r>
              <a:rPr lang="en-US" sz="2200" b="1" kern="0" spc="-150" dirty="0">
                <a:latin typeface="Segoe UI Semibold" panose="020B0502040204020203" pitchFamily="34" charset="0"/>
                <a:cs typeface="Segoe UI Semibold" panose="020B0502040204020203" pitchFamily="34" charset="0"/>
              </a:rPr>
              <a:t>Para </a:t>
            </a:r>
            <a:r>
              <a:rPr lang="en-US" sz="2200" b="1" kern="0" spc="-150" dirty="0" err="1">
                <a:latin typeface="Segoe UI Semibold" panose="020B0502040204020203" pitchFamily="34" charset="0"/>
                <a:cs typeface="Segoe UI Semibold" panose="020B0502040204020203" pitchFamily="34" charset="0"/>
              </a:rPr>
              <a:t>todos</a:t>
            </a:r>
            <a:r>
              <a:rPr lang="en-US" sz="2200" b="1" kern="0" spc="-150" dirty="0">
                <a:latin typeface="Segoe UI Semibold" panose="020B0502040204020203" pitchFamily="34" charset="0"/>
                <a:cs typeface="Segoe UI Semibold" panose="020B0502040204020203" pitchFamily="34" charset="0"/>
              </a:rPr>
              <a:t>!</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Una pila lista para la nube para construir observables,</a:t>
            </a:r>
            <a:b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s-E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Aplicaciones distribuidas listas para la producción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9981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3326CE4-11BA-D8C8-9A4F-8E8E2F307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579D34-F450-D78C-6D5B-EABF1B1CB527}"/>
              </a:ext>
            </a:extLst>
          </p:cNvPr>
          <p:cNvSpPr txBox="1"/>
          <p:nvPr/>
        </p:nvSpPr>
        <p:spPr>
          <a:xfrm>
            <a:off x="7353299" y="6058290"/>
            <a:ext cx="6172200" cy="523220"/>
          </a:xfrm>
          <a:prstGeom prst="rect">
            <a:avLst/>
          </a:prstGeom>
          <a:noFill/>
        </p:spPr>
        <p:txBody>
          <a:bodyPr wrap="square">
            <a:spAutoFit/>
          </a:bodyPr>
          <a:lstStyle/>
          <a:p>
            <a:r>
              <a:rPr lang="en-US" sz="2800" dirty="0">
                <a:solidFill>
                  <a:schemeClr val="bg1"/>
                </a:solidFill>
              </a:rPr>
              <a:t>aka.ms/dotnetAspireDevDay</a:t>
            </a:r>
          </a:p>
        </p:txBody>
      </p:sp>
    </p:spTree>
    <p:extLst>
      <p:ext uri="{BB962C8B-B14F-4D97-AF65-F5344CB8AC3E}">
        <p14:creationId xmlns:p14="http://schemas.microsoft.com/office/powerpoint/2010/main" val="2105493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525051"/>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9294"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s-ES" sz="2000" dirty="0"/>
              <a:t>Recursos de aprendizaje</a:t>
            </a:r>
          </a:p>
        </p:txBody>
      </p:sp>
      <p:sp>
        <p:nvSpPr>
          <p:cNvPr id="9" name="TextBox 8">
            <a:extLst>
              <a:ext uri="{FF2B5EF4-FFF2-40B4-BE49-F238E27FC236}">
                <a16:creationId xmlns:a16="http://schemas.microsoft.com/office/drawing/2014/main" id="{E5E9AAD3-85A0-5265-DD45-C673331DDB45}"/>
              </a:ext>
            </a:extLst>
          </p:cNvPr>
          <p:cNvSpPr txBox="1"/>
          <p:nvPr/>
        </p:nvSpPr>
        <p:spPr>
          <a:xfrm>
            <a:off x="86929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s-ES" sz="2000" dirty="0"/>
              <a:t>Documentación</a:t>
            </a:r>
          </a:p>
        </p:txBody>
      </p:sp>
      <p:sp>
        <p:nvSpPr>
          <p:cNvPr id="3" name="TextBox 2">
            <a:extLst>
              <a:ext uri="{FF2B5EF4-FFF2-40B4-BE49-F238E27FC236}">
                <a16:creationId xmlns:a16="http://schemas.microsoft.com/office/drawing/2014/main" id="{CADD0792-E2E9-711C-B1B3-BD911B33F6FA}"/>
              </a:ext>
            </a:extLst>
          </p:cNvPr>
          <p:cNvSpPr txBox="1"/>
          <p:nvPr/>
        </p:nvSpPr>
        <p:spPr>
          <a:xfrm>
            <a:off x="868377" y="3216956"/>
            <a:ext cx="4754880" cy="400110"/>
          </a:xfrm>
          <a:prstGeom prst="rect">
            <a:avLst/>
          </a:prstGeom>
          <a:noFill/>
        </p:spPr>
        <p:txBody>
          <a:bodyPr wrap="square" rtlCol="0">
            <a:spAutoFit/>
          </a:bodyPr>
          <a:lstStyle/>
          <a:p>
            <a:pPr algn="ctr"/>
            <a:r>
              <a:rPr lang="es-E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s-E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s-E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t>
            </a:r>
            <a:r>
              <a:rPr lang="es-E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t>
            </a:r>
            <a:r>
              <a:rPr lang="es-E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1386274" y="4807480"/>
            <a:ext cx="3720002" cy="400110"/>
          </a:xfrm>
          <a:prstGeom prst="rect">
            <a:avLst/>
          </a:prstGeom>
          <a:noFill/>
        </p:spPr>
        <p:txBody>
          <a:bodyPr wrap="square" rtlCol="0">
            <a:spAutoFit/>
          </a:bodyPr>
          <a:lstStyle/>
          <a:p>
            <a:pPr algn="ctr"/>
            <a:r>
              <a:rPr lang="es-E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s-E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t>
            </a:r>
            <a:r>
              <a:rPr lang="es-E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-aspire</a:t>
            </a:r>
          </a:p>
        </p:txBody>
      </p:sp>
      <p:sp>
        <p:nvSpPr>
          <p:cNvPr id="12" name="TextBox 11">
            <a:extLst>
              <a:ext uri="{FF2B5EF4-FFF2-40B4-BE49-F238E27FC236}">
                <a16:creationId xmlns:a16="http://schemas.microsoft.com/office/drawing/2014/main" id="{4622C7B2-AF66-B657-7BC4-88E1899B5817}"/>
              </a:ext>
            </a:extLst>
          </p:cNvPr>
          <p:cNvSpPr txBox="1"/>
          <p:nvPr/>
        </p:nvSpPr>
        <p:spPr>
          <a:xfrm>
            <a:off x="4627893" y="5849747"/>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s-ES" sz="1765" b="0" i="0" u="none" strike="noStrike" kern="1200" cap="none" spc="0" normalizeH="0" baseline="0" dirty="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s-ES" sz="1765" b="0" i="0" u="none" strike="noStrike" kern="1200" cap="none" spc="0" normalizeH="0" baseline="0" dirty="0">
                <a:ln>
                  <a:noFill/>
                </a:ln>
                <a:effectLst/>
                <a:uLnTx/>
                <a:uFillTx/>
                <a:latin typeface="Segoe UI Light"/>
                <a:ea typeface="+mn-ea"/>
                <a:cs typeface="Arial"/>
              </a:rPr>
              <a:t>/@Account</a:t>
            </a:r>
          </a:p>
        </p:txBody>
      </p:sp>
      <p:pic>
        <p:nvPicPr>
          <p:cNvPr id="13" name="Picture 2">
            <a:extLst>
              <a:ext uri="{FF2B5EF4-FFF2-40B4-BE49-F238E27FC236}">
                <a16:creationId xmlns:a16="http://schemas.microsoft.com/office/drawing/2014/main" id="{D1F78E58-41E9-6002-976C-5862671D07F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6709" y="5931684"/>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e the source image">
            <a:extLst>
              <a:ext uri="{FF2B5EF4-FFF2-40B4-BE49-F238E27FC236}">
                <a16:creationId xmlns:a16="http://schemas.microsoft.com/office/drawing/2014/main" id="{A1CC3244-9635-AFD9-9AB3-946C76F872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40876" y="6238820"/>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0ED0DE-96E1-28B3-1ED2-B34DD147E6D7}"/>
              </a:ext>
            </a:extLst>
          </p:cNvPr>
          <p:cNvSpPr txBox="1"/>
          <p:nvPr/>
        </p:nvSpPr>
        <p:spPr>
          <a:xfrm>
            <a:off x="363533" y="5955004"/>
            <a:ext cx="2855205" cy="615553"/>
          </a:xfrm>
          <a:prstGeom prst="rect">
            <a:avLst/>
          </a:prstGeom>
          <a:noFill/>
        </p:spPr>
        <p:txBody>
          <a:bodyPr wrap="none" lIns="0" tIns="0" rIns="0" bIns="0" rtlCol="0">
            <a:spAutoFit/>
          </a:bodyPr>
          <a:lstStyle/>
          <a:p>
            <a:r>
              <a:rPr lang="es-ES" sz="2000" b="1" dirty="0"/>
              <a:t>Nombre del presentador</a:t>
            </a:r>
          </a:p>
          <a:p>
            <a:r>
              <a:rPr lang="es-ES" sz="2000" dirty="0"/>
              <a:t>Nombre de la empresa</a:t>
            </a:r>
          </a:p>
        </p:txBody>
      </p:sp>
      <p:sp>
        <p:nvSpPr>
          <p:cNvPr id="2" name="TextBox 1">
            <a:extLst>
              <a:ext uri="{FF2B5EF4-FFF2-40B4-BE49-F238E27FC236}">
                <a16:creationId xmlns:a16="http://schemas.microsoft.com/office/drawing/2014/main" id="{84BA3CDE-AB09-E9F4-647F-82208B1EAB5C}"/>
              </a:ext>
            </a:extLst>
          </p:cNvPr>
          <p:cNvSpPr txBox="1"/>
          <p:nvPr/>
        </p:nvSpPr>
        <p:spPr>
          <a:xfrm>
            <a:off x="6364811"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s-ES" sz="2000" dirty="0"/>
              <a:t>Vídeos de .NET Aspire</a:t>
            </a:r>
          </a:p>
        </p:txBody>
      </p:sp>
      <p:sp>
        <p:nvSpPr>
          <p:cNvPr id="5" name="TextBox 4">
            <a:extLst>
              <a:ext uri="{FF2B5EF4-FFF2-40B4-BE49-F238E27FC236}">
                <a16:creationId xmlns:a16="http://schemas.microsoft.com/office/drawing/2014/main" id="{D15BC07E-51F0-2DDD-686B-0370530AE6DC}"/>
              </a:ext>
            </a:extLst>
          </p:cNvPr>
          <p:cNvSpPr txBox="1"/>
          <p:nvPr/>
        </p:nvSpPr>
        <p:spPr>
          <a:xfrm>
            <a:off x="7034650" y="3216956"/>
            <a:ext cx="3415202" cy="400110"/>
          </a:xfrm>
          <a:prstGeom prst="rect">
            <a:avLst/>
          </a:prstGeom>
          <a:noFill/>
        </p:spPr>
        <p:txBody>
          <a:bodyPr wrap="square" rtlCol="0">
            <a:spAutoFit/>
          </a:bodyPr>
          <a:lstStyle/>
          <a:p>
            <a:pPr algn="ctr"/>
            <a:r>
              <a:rPr lang="es-E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aka.ms/aspire/videos</a:t>
            </a:r>
          </a:p>
        </p:txBody>
      </p:sp>
      <p:sp>
        <p:nvSpPr>
          <p:cNvPr id="11" name="TextBox 10">
            <a:extLst>
              <a:ext uri="{FF2B5EF4-FFF2-40B4-BE49-F238E27FC236}">
                <a16:creationId xmlns:a16="http://schemas.microsoft.com/office/drawing/2014/main" id="{F4C45EC9-41A6-E938-B46E-8319DF794F12}"/>
              </a:ext>
            </a:extLst>
          </p:cNvPr>
          <p:cNvSpPr txBox="1"/>
          <p:nvPr/>
        </p:nvSpPr>
        <p:spPr>
          <a:xfrm>
            <a:off x="642878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s-ES" sz="2000" dirty="0"/>
              <a:t>Interactuar con el equipo en GitHub</a:t>
            </a:r>
          </a:p>
        </p:txBody>
      </p:sp>
      <p:sp>
        <p:nvSpPr>
          <p:cNvPr id="16" name="TextBox 15">
            <a:extLst>
              <a:ext uri="{FF2B5EF4-FFF2-40B4-BE49-F238E27FC236}">
                <a16:creationId xmlns:a16="http://schemas.microsoft.com/office/drawing/2014/main" id="{2EB9B665-8ED8-2096-DA66-D1AD068732FF}"/>
              </a:ext>
            </a:extLst>
          </p:cNvPr>
          <p:cNvSpPr txBox="1"/>
          <p:nvPr/>
        </p:nvSpPr>
        <p:spPr>
          <a:xfrm>
            <a:off x="6945764" y="4807480"/>
            <a:ext cx="3720002" cy="400110"/>
          </a:xfrm>
          <a:prstGeom prst="rect">
            <a:avLst/>
          </a:prstGeom>
          <a:noFill/>
        </p:spPr>
        <p:txBody>
          <a:bodyPr wrap="square" rtlCol="0">
            <a:spAutoFit/>
          </a:bodyPr>
          <a:lstStyle/>
          <a:p>
            <a:pPr algn="ctr"/>
            <a:r>
              <a:rPr lang="es-E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a:t>
            </a:r>
            <a:r>
              <a:rPr lang="es-E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t>
            </a:r>
            <a:r>
              <a:rPr lang="es-E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/aspire</a:t>
            </a:r>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7 L 0 -1.11111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3.95833E-6 0.04606 L 3.95833E-6 2.59259E-6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16667E-6 0.04606 L 4.16667E-6 1.85185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95833E-6 0.04607 L 3.95833E-6 -1.85185E-6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95833E-6 0.04607 L 3.95833E-6 -2.59259E-6 " pathEditMode="relative" rAng="0" ptsTypes="AA">
                                      <p:cBhvr>
                                        <p:cTn id="31" dur="500" fill="hold"/>
                                        <p:tgtEl>
                                          <p:spTgt spid="10"/>
                                        </p:tgtEl>
                                        <p:attrNameLst>
                                          <p:attrName>ppt_x</p:attrName>
                                          <p:attrName>ppt_y</p:attrName>
                                        </p:attrNameLst>
                                      </p:cBhvr>
                                      <p:rCtr x="0" y="-2315"/>
                                    </p:animMotion>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0"/>
                                  </p:stCondLst>
                                  <p:childTnLst>
                                    <p:animMotion origin="layout" path="M 2.70833E-6 0.04606 L 2.70833E-6 2.59259E-6 " pathEditMode="relative" rAng="0" ptsTypes="AA">
                                      <p:cBhvr>
                                        <p:cTn id="37" dur="500" fill="hold"/>
                                        <p:tgtEl>
                                          <p:spTgt spid="2"/>
                                        </p:tgtEl>
                                        <p:attrNameLst>
                                          <p:attrName>ppt_x</p:attrName>
                                          <p:attrName>ppt_y</p:attrName>
                                        </p:attrNameLst>
                                      </p:cBhvr>
                                      <p:rCtr x="0" y="-2315"/>
                                    </p:animMotion>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42" presetClass="path" presetSubtype="0" decel="100000" fill="hold" grpId="1" nodeType="withEffect">
                                  <p:stCondLst>
                                    <p:cond delay="0"/>
                                  </p:stCondLst>
                                  <p:childTnLst>
                                    <p:animMotion origin="layout" path="M 2.70833E-6 0.04606 L 2.70833E-6 1.85185E-6 " pathEditMode="relative" rAng="0" ptsTypes="AA">
                                      <p:cBhvr>
                                        <p:cTn id="42" dur="500" fill="hold"/>
                                        <p:tgtEl>
                                          <p:spTgt spid="5"/>
                                        </p:tgtEl>
                                        <p:attrNameLst>
                                          <p:attrName>ppt_x</p:attrName>
                                          <p:attrName>ppt_y</p:attrName>
                                        </p:attrNameLst>
                                      </p:cBhvr>
                                      <p:rCtr x="0" y="-2315"/>
                                    </p:animMotion>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42" presetClass="path" presetSubtype="0" decel="100000" fill="hold" grpId="1" nodeType="withEffect">
                                  <p:stCondLst>
                                    <p:cond delay="0"/>
                                  </p:stCondLst>
                                  <p:childTnLst>
                                    <p:animMotion origin="layout" path="M 4.375E-6 0.04607 L 4.375E-6 -1.85185E-6 " pathEditMode="relative" rAng="0" ptsTypes="AA">
                                      <p:cBhvr>
                                        <p:cTn id="48" dur="500" fill="hold"/>
                                        <p:tgtEl>
                                          <p:spTgt spid="11"/>
                                        </p:tgtEl>
                                        <p:attrNameLst>
                                          <p:attrName>ppt_x</p:attrName>
                                          <p:attrName>ppt_y</p:attrName>
                                        </p:attrNameLst>
                                      </p:cBhvr>
                                      <p:rCtr x="0" y="-2315"/>
                                    </p:animMotion>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42" presetClass="path" presetSubtype="0" decel="100000" fill="hold" grpId="1" nodeType="withEffect">
                                  <p:stCondLst>
                                    <p:cond delay="0"/>
                                  </p:stCondLst>
                                  <p:childTnLst>
                                    <p:animMotion origin="layout" path="M 4.375E-6 0.04607 L 4.375E-6 -2.59259E-6 " pathEditMode="relative" rAng="0" ptsTypes="AA">
                                      <p:cBhvr>
                                        <p:cTn id="53" dur="500" fill="hold"/>
                                        <p:tgtEl>
                                          <p:spTgt spid="1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P spid="2" grpId="0" animBg="1"/>
      <p:bldP spid="2" grpId="1" animBg="1"/>
      <p:bldP spid="5" grpId="0"/>
      <p:bldP spid="5" grpId="1"/>
      <p:bldP spid="11" grpId="0" animBg="1"/>
      <p:bldP spid="11" grpId="1" animBg="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806FB73-C418-96F2-1DCB-6CCEE660A283}"/>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301038"/>
              <a:ext cx="8585802" cy="1530696"/>
              <a:chOff x="1848518" y="3301038"/>
              <a:chExt cx="8585802" cy="1530696"/>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Complejo</a:t>
                </a:r>
                <a:endParaRPr lang="en-US" sz="2000" kern="0" dirty="0">
                  <a:ln w="3175">
                    <a:noFill/>
                  </a:ln>
                  <a:solidFill>
                    <a:srgbClr val="3A20A0"/>
                  </a:solidFill>
                  <a:latin typeface="Open Sans SemiBold"/>
                  <a:ea typeface="Open Sans SemiBold"/>
                  <a:cs typeface="Open Sans SemiBold"/>
                </a:endParaRP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dirty="0" err="1"/>
                  <a:t>Empezar</a:t>
                </a:r>
                <a:endParaRPr lang="en-US" dirty="0"/>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Opciones</a:t>
                </a:r>
                <a:endParaRPr lang="en-US" sz="2000" kern="0" dirty="0">
                  <a:ln w="3175">
                    <a:noFill/>
                  </a:ln>
                  <a:solidFill>
                    <a:srgbClr val="3A20A0"/>
                  </a:solidFill>
                  <a:latin typeface="Open Sans SemiBold"/>
                  <a:ea typeface="Open Sans SemiBold"/>
                  <a:cs typeface="Open Sans SemiBold"/>
                </a:endParaRP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4123848"/>
                <a:ext cx="2011998" cy="707886"/>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Camino </a:t>
                </a:r>
                <a:r>
                  <a:rPr lang="en-US" sz="2000" kern="0" dirty="0" err="1">
                    <a:ln w="3175">
                      <a:noFill/>
                    </a:ln>
                    <a:solidFill>
                      <a:srgbClr val="3A20A0"/>
                    </a:solidFill>
                    <a:latin typeface="Open Sans SemiBold"/>
                    <a:ea typeface="Open Sans SemiBold"/>
                    <a:cs typeface="Open Sans SemiBold"/>
                  </a:rPr>
                  <a:t>pavimentado</a:t>
                </a:r>
                <a:endParaRPr lang="en-US" sz="2000" kern="0" dirty="0">
                  <a:ln w="3175">
                    <a:noFill/>
                  </a:ln>
                  <a:solidFill>
                    <a:srgbClr val="3A20A0"/>
                  </a:solidFill>
                  <a:latin typeface="Open Sans SemiBold"/>
                  <a:ea typeface="Open Sans SemiBold"/>
                  <a:cs typeface="Open Sans SemiBold"/>
                </a:endParaRP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s-ES" sz="2400" dirty="0"/>
              <a:t>Todavía no es fácil 🙁</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s-ES" sz="2000" dirty="0"/>
              <a:t>¿Qué significa eso? ¿A quién va dirigido? ¿Debería usarlo?</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6463</Words>
  <Application>Microsoft Office PowerPoint</Application>
  <PresentationFormat>Widescreen</PresentationFormat>
  <Paragraphs>515</Paragraphs>
  <Slides>57</Slides>
  <Notes>56</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Aptos</vt:lpstr>
      <vt:lpstr>Aptos Display</vt:lpstr>
      <vt:lpstr>Arial</vt:lpstr>
      <vt:lpstr>Calibri</vt:lpstr>
      <vt:lpstr>Consolas</vt:lpstr>
      <vt:lpstr>Open Sans</vt:lpstr>
      <vt:lpstr>Open Sans SemiBold</vt:lpstr>
      <vt:lpstr>Segoe UI</vt:lpstr>
      <vt:lpstr>Segoe UI Light</vt:lpstr>
      <vt:lpstr>Segoe UI Semibold</vt:lpstr>
      <vt:lpstr>SFMono-Regular</vt:lpstr>
      <vt:lpstr>Space Grotesk Medium</vt:lpstr>
      <vt:lpstr>Wingdings</vt:lpstr>
      <vt:lpstr>office theme</vt:lpstr>
      <vt:lpstr>PowerPoint Presentation</vt:lpstr>
      <vt:lpstr>PowerPoint Presentation</vt:lpstr>
      <vt:lpstr>Construya cualquier app con una plataforma unificada</vt:lpstr>
      <vt:lpstr>PowerPoint Presentation</vt:lpstr>
      <vt:lpstr>.NET 8 incluye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Integración del Developer Dashboard</vt:lpstr>
      <vt:lpstr>PowerPoint Presentation</vt:lpstr>
      <vt:lpstr>Antes</vt:lpstr>
      <vt:lpstr>PowerPoint Presentation</vt:lpstr>
      <vt:lpstr>Después</vt:lpstr>
      <vt:lpstr>DEMO</vt:lpstr>
      <vt:lpstr>Q&amp;A</vt:lpstr>
      <vt:lpstr>Visual Studio Tooling for .NET Aspire</vt:lpstr>
      <vt:lpstr>PowerPoint Presentation</vt:lpstr>
      <vt:lpstr>Antes</vt:lpstr>
      <vt:lpstr>PowerPoint Presentation</vt:lpstr>
      <vt:lpstr>Todavía hay cadenas de conexión 😀</vt:lpstr>
      <vt:lpstr>DEMO</vt:lpstr>
      <vt:lpstr>Q&amp;A</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2024-06-28T22:42:14Z</dcterms:modified>
</cp:coreProperties>
</file>